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7"/>
  </p:notesMasterIdLst>
  <p:sldIdLst>
    <p:sldId id="258" r:id="rId5"/>
    <p:sldId id="256" r:id="rId6"/>
    <p:sldId id="2076138534" r:id="rId7"/>
    <p:sldId id="2076138519" r:id="rId8"/>
    <p:sldId id="2076138535" r:id="rId9"/>
    <p:sldId id="2076138536" r:id="rId10"/>
    <p:sldId id="259" r:id="rId11"/>
    <p:sldId id="2076138494" r:id="rId12"/>
    <p:sldId id="2076138533" r:id="rId13"/>
    <p:sldId id="2076138532" r:id="rId14"/>
    <p:sldId id="2076138520" r:id="rId15"/>
    <p:sldId id="2076138522" r:id="rId16"/>
    <p:sldId id="2076138511" r:id="rId17"/>
    <p:sldId id="2076138523" r:id="rId18"/>
    <p:sldId id="2076138524" r:id="rId19"/>
    <p:sldId id="2076138526" r:id="rId20"/>
    <p:sldId id="2076138521" r:id="rId21"/>
    <p:sldId id="2076138525" r:id="rId22"/>
    <p:sldId id="2076138527" r:id="rId23"/>
    <p:sldId id="2076138529" r:id="rId24"/>
    <p:sldId id="2076138530" r:id="rId25"/>
    <p:sldId id="2076138531"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örfattare" initials="E"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6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F2808-3058-4C82-98B7-C882AD5DF72B}" v="583" dt="2024-05-13T14:32:21.07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55" autoAdjust="0"/>
  </p:normalViewPr>
  <p:slideViewPr>
    <p:cSldViewPr snapToGrid="0">
      <p:cViewPr varScale="1">
        <p:scale>
          <a:sx n="103" d="100"/>
          <a:sy n="103" d="100"/>
        </p:scale>
        <p:origin x="114" y="5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3C25F-276F-4799-AD0F-7D0FBAA261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D15C41E3-ACA5-485E-B169-92A18A41B71B}">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sv-SE" b="1" dirty="0">
              <a:solidFill>
                <a:schemeClr val="bg1"/>
              </a:solidFill>
            </a:rPr>
            <a:t>Nytt och utökat innehåll</a:t>
          </a:r>
        </a:p>
      </dgm:t>
    </dgm:pt>
    <dgm:pt modelId="{C26219D3-8856-4E22-AC64-B023359153D0}" type="parTrans" cxnId="{77D76764-6EEB-444B-8F47-7C8B686CD8E9}">
      <dgm:prSet/>
      <dgm:spPr/>
      <dgm:t>
        <a:bodyPr/>
        <a:lstStyle/>
        <a:p>
          <a:endParaRPr lang="sv-SE"/>
        </a:p>
      </dgm:t>
    </dgm:pt>
    <dgm:pt modelId="{F603923A-6DE9-4876-8E15-517A6EF91528}" type="sibTrans" cxnId="{77D76764-6EEB-444B-8F47-7C8B686CD8E9}">
      <dgm:prSet/>
      <dgm:spPr/>
      <dgm:t>
        <a:bodyPr/>
        <a:lstStyle/>
        <a:p>
          <a:endParaRPr lang="sv-SE"/>
        </a:p>
      </dgm:t>
    </dgm:pt>
    <dgm:pt modelId="{CD3F6321-EA47-40FD-A614-0283B5882CD3}">
      <dgm:prSet/>
      <dgm:spPr>
        <a:noFill/>
        <a:ln>
          <a:noFill/>
        </a:ln>
      </dgm:spPr>
      <dgm:t>
        <a:bodyPr/>
        <a:lstStyle/>
        <a:p>
          <a:r>
            <a:rPr lang="sv-SE" dirty="0"/>
            <a:t>Fristående, tidsatta lektioner.</a:t>
          </a:r>
        </a:p>
      </dgm:t>
    </dgm:pt>
    <dgm:pt modelId="{26392D74-BD60-4B13-8F9A-37A1FB4C5BCD}" type="parTrans" cxnId="{7395E32A-7D09-487A-8E71-EE8E01BE09DA}">
      <dgm:prSet/>
      <dgm:spPr/>
      <dgm:t>
        <a:bodyPr/>
        <a:lstStyle/>
        <a:p>
          <a:endParaRPr lang="sv-SE"/>
        </a:p>
      </dgm:t>
    </dgm:pt>
    <dgm:pt modelId="{E9E50DD9-36C4-48DB-BC8F-6A32AF525B1F}" type="sibTrans" cxnId="{7395E32A-7D09-487A-8E71-EE8E01BE09DA}">
      <dgm:prSet/>
      <dgm:spPr/>
      <dgm:t>
        <a:bodyPr/>
        <a:lstStyle/>
        <a:p>
          <a:endParaRPr lang="sv-SE"/>
        </a:p>
      </dgm:t>
    </dgm:pt>
    <dgm:pt modelId="{921F208A-E4A2-4A56-B97B-21E574F1A796}">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sv-SE" b="1" dirty="0">
              <a:solidFill>
                <a:schemeClr val="bg1"/>
              </a:solidFill>
            </a:rPr>
            <a:t>Bättre stöd för utbildningsledare</a:t>
          </a:r>
        </a:p>
      </dgm:t>
    </dgm:pt>
    <dgm:pt modelId="{9C1431FD-5DE7-4031-97C3-674C8363A19F}" type="parTrans" cxnId="{9A50B737-D99D-4597-89FC-4EF31FA9DB6F}">
      <dgm:prSet/>
      <dgm:spPr/>
      <dgm:t>
        <a:bodyPr/>
        <a:lstStyle/>
        <a:p>
          <a:endParaRPr lang="sv-SE"/>
        </a:p>
      </dgm:t>
    </dgm:pt>
    <dgm:pt modelId="{DF7EE94E-DB7D-4F62-9F98-4E67003CC8B3}" type="sibTrans" cxnId="{9A50B737-D99D-4597-89FC-4EF31FA9DB6F}">
      <dgm:prSet/>
      <dgm:spPr/>
      <dgm:t>
        <a:bodyPr/>
        <a:lstStyle/>
        <a:p>
          <a:endParaRPr lang="sv-SE"/>
        </a:p>
      </dgm:t>
    </dgm:pt>
    <dgm:pt modelId="{6F63B4E1-B85C-4628-AF8C-65F210723494}">
      <dgm:prSet/>
      <dgm:spPr>
        <a:noFill/>
        <a:ln>
          <a:noFill/>
        </a:ln>
      </dgm:spPr>
      <dgm:t>
        <a:bodyPr/>
        <a:lstStyle/>
        <a:p>
          <a:r>
            <a:rPr lang="sv-SE" baseline="0" dirty="0"/>
            <a:t>Stöd att planera.</a:t>
          </a:r>
          <a:endParaRPr lang="sv-SE" dirty="0"/>
        </a:p>
      </dgm:t>
    </dgm:pt>
    <dgm:pt modelId="{9B4A5820-66F8-460C-8A4E-273B7D311D2E}" type="parTrans" cxnId="{50F8E0EA-24D0-41BC-B6C7-750232C3F9E7}">
      <dgm:prSet/>
      <dgm:spPr/>
      <dgm:t>
        <a:bodyPr/>
        <a:lstStyle/>
        <a:p>
          <a:endParaRPr lang="sv-SE"/>
        </a:p>
      </dgm:t>
    </dgm:pt>
    <dgm:pt modelId="{31C0914E-BABD-47F7-B9EA-CE8B86A0AB43}" type="sibTrans" cxnId="{50F8E0EA-24D0-41BC-B6C7-750232C3F9E7}">
      <dgm:prSet/>
      <dgm:spPr/>
      <dgm:t>
        <a:bodyPr/>
        <a:lstStyle/>
        <a:p>
          <a:endParaRPr lang="sv-SE"/>
        </a:p>
      </dgm:t>
    </dgm:pt>
    <dgm:pt modelId="{3FA9B045-384A-4835-802D-1559581FC87A}">
      <dgm:prSet/>
      <dgm:spPr>
        <a:noFill/>
        <a:ln>
          <a:noFill/>
        </a:ln>
      </dgm:spPr>
      <dgm:t>
        <a:bodyPr/>
        <a:lstStyle/>
        <a:p>
          <a:r>
            <a:rPr lang="sv-SE" baseline="0" dirty="0"/>
            <a:t>Talarstöd att utgå från.</a:t>
          </a:r>
          <a:endParaRPr lang="sv-SE" dirty="0"/>
        </a:p>
      </dgm:t>
    </dgm:pt>
    <dgm:pt modelId="{DF1D7A77-E366-49FD-BE22-5AF564F029B3}" type="parTrans" cxnId="{C3C4BD44-7FCC-42A6-A946-8C74AF023B84}">
      <dgm:prSet/>
      <dgm:spPr/>
      <dgm:t>
        <a:bodyPr/>
        <a:lstStyle/>
        <a:p>
          <a:endParaRPr lang="sv-SE"/>
        </a:p>
      </dgm:t>
    </dgm:pt>
    <dgm:pt modelId="{8F557693-4ADC-4E73-AD04-C0512C84E0E0}" type="sibTrans" cxnId="{C3C4BD44-7FCC-42A6-A946-8C74AF023B84}">
      <dgm:prSet/>
      <dgm:spPr/>
      <dgm:t>
        <a:bodyPr/>
        <a:lstStyle/>
        <a:p>
          <a:endParaRPr lang="sv-SE"/>
        </a:p>
      </dgm:t>
    </dgm:pt>
    <dgm:pt modelId="{A7B13FF5-2AF5-4EEC-ACF1-D0BDD028FC7D}">
      <dgm:prSet/>
      <dgm:spPr>
        <a:noFill/>
        <a:ln>
          <a:noFill/>
        </a:ln>
      </dgm:spPr>
      <dgm:t>
        <a:bodyPr/>
        <a:lstStyle/>
        <a:p>
          <a:r>
            <a:rPr lang="sv-SE" baseline="0" dirty="0"/>
            <a:t>Lättanvänt presentationsläge.</a:t>
          </a:r>
          <a:endParaRPr lang="sv-SE" dirty="0"/>
        </a:p>
      </dgm:t>
    </dgm:pt>
    <dgm:pt modelId="{15252F15-8219-45A4-8D41-404CC8E947C6}" type="parTrans" cxnId="{74C22BBD-49B5-4931-8A34-C8E44729B9D0}">
      <dgm:prSet/>
      <dgm:spPr/>
      <dgm:t>
        <a:bodyPr/>
        <a:lstStyle/>
        <a:p>
          <a:endParaRPr lang="sv-SE"/>
        </a:p>
      </dgm:t>
    </dgm:pt>
    <dgm:pt modelId="{B9A7CDC1-5A58-4EA0-9F69-979EDDAFA591}" type="sibTrans" cxnId="{74C22BBD-49B5-4931-8A34-C8E44729B9D0}">
      <dgm:prSet/>
      <dgm:spPr/>
      <dgm:t>
        <a:bodyPr/>
        <a:lstStyle/>
        <a:p>
          <a:endParaRPr lang="sv-SE"/>
        </a:p>
      </dgm:t>
    </dgm:pt>
    <dgm:pt modelId="{F74B8AF2-A23E-40D3-80A1-B0468E7A30C1}">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sv-SE" b="1" dirty="0">
              <a:solidFill>
                <a:schemeClr val="bg1"/>
              </a:solidFill>
            </a:rPr>
            <a:t>Bättre upplevelse för deltagarna</a:t>
          </a:r>
        </a:p>
      </dgm:t>
    </dgm:pt>
    <dgm:pt modelId="{D6F040DD-BD48-4E5C-8495-B14D332BF757}" type="parTrans" cxnId="{D199B991-2F7F-4565-8B95-29C3EE06F08D}">
      <dgm:prSet/>
      <dgm:spPr/>
      <dgm:t>
        <a:bodyPr/>
        <a:lstStyle/>
        <a:p>
          <a:endParaRPr lang="sv-SE"/>
        </a:p>
      </dgm:t>
    </dgm:pt>
    <dgm:pt modelId="{5B70E6AE-7DE6-443E-A9E2-2A355804503D}" type="sibTrans" cxnId="{D199B991-2F7F-4565-8B95-29C3EE06F08D}">
      <dgm:prSet/>
      <dgm:spPr/>
      <dgm:t>
        <a:bodyPr/>
        <a:lstStyle/>
        <a:p>
          <a:endParaRPr lang="sv-SE"/>
        </a:p>
      </dgm:t>
    </dgm:pt>
    <dgm:pt modelId="{DE3AA21D-0D18-41AB-BBE6-F8AB3462A9F2}">
      <dgm:prSet/>
      <dgm:spPr>
        <a:noFill/>
        <a:ln>
          <a:noFill/>
        </a:ln>
      </dgm:spPr>
      <dgm:t>
        <a:bodyPr/>
        <a:lstStyle/>
        <a:p>
          <a:r>
            <a:rPr lang="sv-SE" baseline="0" dirty="0"/>
            <a:t>Visuellt bättre och tydligare bilder.</a:t>
          </a:r>
          <a:endParaRPr lang="sv-SE" dirty="0"/>
        </a:p>
      </dgm:t>
    </dgm:pt>
    <dgm:pt modelId="{AB61C2B3-EEF8-48F6-94F0-F4333E16B328}" type="parTrans" cxnId="{0E34320B-E78E-47F3-97B1-885AE9CAB7D0}">
      <dgm:prSet/>
      <dgm:spPr/>
      <dgm:t>
        <a:bodyPr/>
        <a:lstStyle/>
        <a:p>
          <a:endParaRPr lang="sv-SE"/>
        </a:p>
      </dgm:t>
    </dgm:pt>
    <dgm:pt modelId="{3A3A113F-D995-47B0-8C3F-D2B3E91A9BB0}" type="sibTrans" cxnId="{0E34320B-E78E-47F3-97B1-885AE9CAB7D0}">
      <dgm:prSet/>
      <dgm:spPr/>
      <dgm:t>
        <a:bodyPr/>
        <a:lstStyle/>
        <a:p>
          <a:endParaRPr lang="sv-SE"/>
        </a:p>
      </dgm:t>
    </dgm:pt>
    <dgm:pt modelId="{31DAECAA-3E6E-49A0-A421-D6D26CB94689}">
      <dgm:prSet/>
      <dgm:spPr>
        <a:noFill/>
        <a:ln>
          <a:noFill/>
        </a:ln>
      </dgm:spPr>
      <dgm:t>
        <a:bodyPr/>
        <a:lstStyle/>
        <a:p>
          <a:r>
            <a:rPr lang="sv-SE" baseline="0" dirty="0"/>
            <a:t>Material att använda efter utbildningen.</a:t>
          </a:r>
          <a:endParaRPr lang="sv-SE" dirty="0"/>
        </a:p>
      </dgm:t>
    </dgm:pt>
    <dgm:pt modelId="{3E0FA0D2-C03A-45A7-BE9F-0963E2B0D3A0}" type="parTrans" cxnId="{7B3AA8D2-829D-4C6B-8682-A96C97170648}">
      <dgm:prSet/>
      <dgm:spPr/>
      <dgm:t>
        <a:bodyPr/>
        <a:lstStyle/>
        <a:p>
          <a:endParaRPr lang="sv-SE"/>
        </a:p>
      </dgm:t>
    </dgm:pt>
    <dgm:pt modelId="{B619B634-BE17-422B-BF70-F497F9F620E1}" type="sibTrans" cxnId="{7B3AA8D2-829D-4C6B-8682-A96C97170648}">
      <dgm:prSet/>
      <dgm:spPr/>
      <dgm:t>
        <a:bodyPr/>
        <a:lstStyle/>
        <a:p>
          <a:endParaRPr lang="sv-SE"/>
        </a:p>
      </dgm:t>
    </dgm:pt>
    <dgm:pt modelId="{D0E9691F-BFAD-4743-BF1F-8B7D866F455A}">
      <dgm:prSet/>
      <dgm:spPr>
        <a:noFill/>
        <a:ln>
          <a:noFill/>
        </a:ln>
      </dgm:spPr>
      <dgm:t>
        <a:bodyPr/>
        <a:lstStyle/>
        <a:p>
          <a:r>
            <a:rPr lang="sv-SE" dirty="0"/>
            <a:t>Alla filmer nya eller uppdaterade.</a:t>
          </a:r>
        </a:p>
      </dgm:t>
    </dgm:pt>
    <dgm:pt modelId="{57040A57-D33A-4D31-8C80-C6AD677DF071}" type="parTrans" cxnId="{A3AB15A1-6097-4A10-BD7F-D7543F573270}">
      <dgm:prSet/>
      <dgm:spPr/>
      <dgm:t>
        <a:bodyPr/>
        <a:lstStyle/>
        <a:p>
          <a:endParaRPr lang="sv-SE"/>
        </a:p>
      </dgm:t>
    </dgm:pt>
    <dgm:pt modelId="{0989E45D-B782-4234-9FEC-73B5FF06D2A8}" type="sibTrans" cxnId="{A3AB15A1-6097-4A10-BD7F-D7543F573270}">
      <dgm:prSet/>
      <dgm:spPr/>
      <dgm:t>
        <a:bodyPr/>
        <a:lstStyle/>
        <a:p>
          <a:endParaRPr lang="sv-SE"/>
        </a:p>
      </dgm:t>
    </dgm:pt>
    <dgm:pt modelId="{D6DF773F-A371-491C-A353-E7E16B5C1543}">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sv-SE" b="1" dirty="0">
              <a:solidFill>
                <a:schemeClr val="bg1"/>
              </a:solidFill>
            </a:rPr>
            <a:t>Mer flexibelt och anpassningsbart</a:t>
          </a:r>
        </a:p>
      </dgm:t>
    </dgm:pt>
    <dgm:pt modelId="{BDD45F0F-3243-4243-9D03-7ADD91F3B3F8}" type="parTrans" cxnId="{DDBBD16C-85E1-4D53-9C11-8466BD5CF0F6}">
      <dgm:prSet/>
      <dgm:spPr/>
      <dgm:t>
        <a:bodyPr/>
        <a:lstStyle/>
        <a:p>
          <a:endParaRPr lang="sv-SE"/>
        </a:p>
      </dgm:t>
    </dgm:pt>
    <dgm:pt modelId="{C189D336-0A23-4483-A23B-FEF2BE7ACD83}" type="sibTrans" cxnId="{DDBBD16C-85E1-4D53-9C11-8466BD5CF0F6}">
      <dgm:prSet/>
      <dgm:spPr/>
      <dgm:t>
        <a:bodyPr/>
        <a:lstStyle/>
        <a:p>
          <a:endParaRPr lang="sv-SE"/>
        </a:p>
      </dgm:t>
    </dgm:pt>
    <dgm:pt modelId="{80D43DC3-1261-4FC5-9B97-7D4E84B239FF}">
      <dgm:prSet/>
      <dgm:spPr>
        <a:noFill/>
        <a:ln>
          <a:noFill/>
        </a:ln>
      </dgm:spPr>
      <dgm:t>
        <a:bodyPr/>
        <a:lstStyle/>
        <a:p>
          <a:r>
            <a:rPr lang="sv-SE" dirty="0"/>
            <a:t>Enkelt att anpassa och komplettera efter verksamhet.</a:t>
          </a:r>
        </a:p>
      </dgm:t>
    </dgm:pt>
    <dgm:pt modelId="{1268C57E-A99E-4587-80AF-E0AE3448A277}" type="parTrans" cxnId="{C922C27C-DA91-44A1-85BA-1452C0197C15}">
      <dgm:prSet/>
      <dgm:spPr/>
      <dgm:t>
        <a:bodyPr/>
        <a:lstStyle/>
        <a:p>
          <a:endParaRPr lang="sv-SE"/>
        </a:p>
      </dgm:t>
    </dgm:pt>
    <dgm:pt modelId="{3664ABFF-0C20-4967-874D-C7A23F673C86}" type="sibTrans" cxnId="{C922C27C-DA91-44A1-85BA-1452C0197C15}">
      <dgm:prSet/>
      <dgm:spPr/>
      <dgm:t>
        <a:bodyPr/>
        <a:lstStyle/>
        <a:p>
          <a:endParaRPr lang="sv-SE"/>
        </a:p>
      </dgm:t>
    </dgm:pt>
    <dgm:pt modelId="{A73181E4-B0EE-4938-B0F7-86C0D17E03CD}">
      <dgm:prSet/>
      <dgm:spPr>
        <a:noFill/>
        <a:ln>
          <a:noFill/>
        </a:ln>
      </dgm:spPr>
      <dgm:t>
        <a:bodyPr/>
        <a:lstStyle/>
        <a:p>
          <a:endParaRPr lang="sv-SE" dirty="0"/>
        </a:p>
      </dgm:t>
    </dgm:pt>
    <dgm:pt modelId="{CDCCE41C-5392-4182-83B9-38AC51CFD319}" type="parTrans" cxnId="{D4B7B9DA-2525-4EB4-840B-501BCCF223F5}">
      <dgm:prSet/>
      <dgm:spPr/>
      <dgm:t>
        <a:bodyPr/>
        <a:lstStyle/>
        <a:p>
          <a:endParaRPr lang="sv-SE"/>
        </a:p>
      </dgm:t>
    </dgm:pt>
    <dgm:pt modelId="{95A4DE32-4179-4658-952C-0BF1D7A5AEF4}" type="sibTrans" cxnId="{D4B7B9DA-2525-4EB4-840B-501BCCF223F5}">
      <dgm:prSet/>
      <dgm:spPr/>
      <dgm:t>
        <a:bodyPr/>
        <a:lstStyle/>
        <a:p>
          <a:endParaRPr lang="sv-SE"/>
        </a:p>
      </dgm:t>
    </dgm:pt>
    <dgm:pt modelId="{552BE432-C0A8-4DE7-B074-35BFDEE72EFC}">
      <dgm:prSet/>
      <dgm:spPr>
        <a:noFill/>
        <a:ln>
          <a:noFill/>
        </a:ln>
      </dgm:spPr>
      <dgm:t>
        <a:bodyPr/>
        <a:lstStyle/>
        <a:p>
          <a:r>
            <a:rPr lang="sv-SE" dirty="0"/>
            <a:t>Anpassat till Arbetsmiljöverkets regelförnyelse 2025.</a:t>
          </a:r>
        </a:p>
      </dgm:t>
    </dgm:pt>
    <dgm:pt modelId="{DBFD9876-AFDA-4EF2-B73C-60E7EB2938C4}" type="parTrans" cxnId="{50865960-3A9A-428A-831E-BBDEC6FA6F88}">
      <dgm:prSet/>
      <dgm:spPr/>
      <dgm:t>
        <a:bodyPr/>
        <a:lstStyle/>
        <a:p>
          <a:endParaRPr lang="sv-SE"/>
        </a:p>
      </dgm:t>
    </dgm:pt>
    <dgm:pt modelId="{BD572840-CDE1-4873-A8E1-7AE8B2C31108}" type="sibTrans" cxnId="{50865960-3A9A-428A-831E-BBDEC6FA6F88}">
      <dgm:prSet/>
      <dgm:spPr/>
      <dgm:t>
        <a:bodyPr/>
        <a:lstStyle/>
        <a:p>
          <a:endParaRPr lang="sv-SE"/>
        </a:p>
      </dgm:t>
    </dgm:pt>
    <dgm:pt modelId="{055CBD7A-BDD8-4554-880C-3CF4C1E62EF5}">
      <dgm:prSet/>
      <dgm:spPr>
        <a:noFill/>
        <a:ln>
          <a:noFill/>
        </a:ln>
      </dgm:spPr>
      <dgm:t>
        <a:bodyPr/>
        <a:lstStyle/>
        <a:p>
          <a:r>
            <a:rPr lang="sv-SE" baseline="0" dirty="0"/>
            <a:t>Kunskapstester för deltagarna.</a:t>
          </a:r>
          <a:endParaRPr lang="sv-SE" dirty="0"/>
        </a:p>
      </dgm:t>
    </dgm:pt>
    <dgm:pt modelId="{67FBDB2D-4460-4A09-A2D0-7857AE578821}" type="parTrans" cxnId="{1A1F4CAB-F07B-48A8-88EA-A3F0BBF3BC5A}">
      <dgm:prSet/>
      <dgm:spPr/>
      <dgm:t>
        <a:bodyPr/>
        <a:lstStyle/>
        <a:p>
          <a:endParaRPr lang="sv-SE"/>
        </a:p>
      </dgm:t>
    </dgm:pt>
    <dgm:pt modelId="{9CBFF829-7588-41B1-A658-A16DA38C635E}" type="sibTrans" cxnId="{1A1F4CAB-F07B-48A8-88EA-A3F0BBF3BC5A}">
      <dgm:prSet/>
      <dgm:spPr/>
      <dgm:t>
        <a:bodyPr/>
        <a:lstStyle/>
        <a:p>
          <a:endParaRPr lang="sv-SE"/>
        </a:p>
      </dgm:t>
    </dgm:pt>
    <dgm:pt modelId="{9FC6F072-03B9-4606-964D-F78E12FA1494}" type="pres">
      <dgm:prSet presAssocID="{BBA3C25F-276F-4799-AD0F-7D0FBAA26164}" presName="Name0" presStyleCnt="0">
        <dgm:presLayoutVars>
          <dgm:dir/>
          <dgm:animLvl val="lvl"/>
          <dgm:resizeHandles val="exact"/>
        </dgm:presLayoutVars>
      </dgm:prSet>
      <dgm:spPr/>
    </dgm:pt>
    <dgm:pt modelId="{242C1BE9-D83D-46E7-843E-38AF2DC0D014}" type="pres">
      <dgm:prSet presAssocID="{D15C41E3-ACA5-485E-B169-92A18A41B71B}" presName="composite" presStyleCnt="0"/>
      <dgm:spPr/>
    </dgm:pt>
    <dgm:pt modelId="{9EC206B1-CC23-4F40-8184-612BA2D0240C}" type="pres">
      <dgm:prSet presAssocID="{D15C41E3-ACA5-485E-B169-92A18A41B71B}" presName="parTx" presStyleLbl="alignNode1" presStyleIdx="0" presStyleCnt="4">
        <dgm:presLayoutVars>
          <dgm:chMax val="0"/>
          <dgm:chPref val="0"/>
          <dgm:bulletEnabled val="1"/>
        </dgm:presLayoutVars>
      </dgm:prSet>
      <dgm:spPr>
        <a:prstGeom prst="roundRect">
          <a:avLst/>
        </a:prstGeom>
      </dgm:spPr>
    </dgm:pt>
    <dgm:pt modelId="{EDF85F9C-A1A4-466F-A943-8B3210560A41}" type="pres">
      <dgm:prSet presAssocID="{D15C41E3-ACA5-485E-B169-92A18A41B71B}" presName="desTx" presStyleLbl="alignAccFollowNode1" presStyleIdx="0" presStyleCnt="4">
        <dgm:presLayoutVars>
          <dgm:bulletEnabled val="1"/>
        </dgm:presLayoutVars>
      </dgm:prSet>
      <dgm:spPr/>
    </dgm:pt>
    <dgm:pt modelId="{AC341E94-8756-44C6-B0F4-6F777AF1E8A1}" type="pres">
      <dgm:prSet presAssocID="{F603923A-6DE9-4876-8E15-517A6EF91528}" presName="space" presStyleCnt="0"/>
      <dgm:spPr/>
    </dgm:pt>
    <dgm:pt modelId="{AA2D8CE7-DFD9-44C1-B761-39DF06931E0D}" type="pres">
      <dgm:prSet presAssocID="{D6DF773F-A371-491C-A353-E7E16B5C1543}" presName="composite" presStyleCnt="0"/>
      <dgm:spPr/>
    </dgm:pt>
    <dgm:pt modelId="{0573F714-6C03-4BCF-827A-D9FAA449CC42}" type="pres">
      <dgm:prSet presAssocID="{D6DF773F-A371-491C-A353-E7E16B5C1543}" presName="parTx" presStyleLbl="alignNode1" presStyleIdx="1" presStyleCnt="4">
        <dgm:presLayoutVars>
          <dgm:chMax val="0"/>
          <dgm:chPref val="0"/>
          <dgm:bulletEnabled val="1"/>
        </dgm:presLayoutVars>
      </dgm:prSet>
      <dgm:spPr>
        <a:prstGeom prst="roundRect">
          <a:avLst/>
        </a:prstGeom>
      </dgm:spPr>
    </dgm:pt>
    <dgm:pt modelId="{23022E74-0D90-4AF2-B8DD-E9450FC47333}" type="pres">
      <dgm:prSet presAssocID="{D6DF773F-A371-491C-A353-E7E16B5C1543}" presName="desTx" presStyleLbl="alignAccFollowNode1" presStyleIdx="1" presStyleCnt="4">
        <dgm:presLayoutVars>
          <dgm:bulletEnabled val="1"/>
        </dgm:presLayoutVars>
      </dgm:prSet>
      <dgm:spPr/>
    </dgm:pt>
    <dgm:pt modelId="{87378837-CF5D-4D19-AE8C-9241484C9B3D}" type="pres">
      <dgm:prSet presAssocID="{C189D336-0A23-4483-A23B-FEF2BE7ACD83}" presName="space" presStyleCnt="0"/>
      <dgm:spPr/>
    </dgm:pt>
    <dgm:pt modelId="{95D0CBC6-27C9-4F08-A33C-F5866C8BD436}" type="pres">
      <dgm:prSet presAssocID="{921F208A-E4A2-4A56-B97B-21E574F1A796}" presName="composite" presStyleCnt="0"/>
      <dgm:spPr/>
    </dgm:pt>
    <dgm:pt modelId="{3E2F7654-C760-417B-B0BA-5A6BC7BABF8D}" type="pres">
      <dgm:prSet presAssocID="{921F208A-E4A2-4A56-B97B-21E574F1A796}" presName="parTx" presStyleLbl="alignNode1" presStyleIdx="2" presStyleCnt="4">
        <dgm:presLayoutVars>
          <dgm:chMax val="0"/>
          <dgm:chPref val="0"/>
          <dgm:bulletEnabled val="1"/>
        </dgm:presLayoutVars>
      </dgm:prSet>
      <dgm:spPr>
        <a:prstGeom prst="roundRect">
          <a:avLst/>
        </a:prstGeom>
      </dgm:spPr>
    </dgm:pt>
    <dgm:pt modelId="{62CCA9FF-D039-40B9-BB82-CB1FD90145B4}" type="pres">
      <dgm:prSet presAssocID="{921F208A-E4A2-4A56-B97B-21E574F1A796}" presName="desTx" presStyleLbl="alignAccFollowNode1" presStyleIdx="2" presStyleCnt="4">
        <dgm:presLayoutVars>
          <dgm:bulletEnabled val="1"/>
        </dgm:presLayoutVars>
      </dgm:prSet>
      <dgm:spPr/>
    </dgm:pt>
    <dgm:pt modelId="{F5CBEAD5-6B31-4283-8DF3-F0B4C52221B2}" type="pres">
      <dgm:prSet presAssocID="{DF7EE94E-DB7D-4F62-9F98-4E67003CC8B3}" presName="space" presStyleCnt="0"/>
      <dgm:spPr/>
    </dgm:pt>
    <dgm:pt modelId="{0CAA8E29-EFD9-483D-AEDA-68576C2815B3}" type="pres">
      <dgm:prSet presAssocID="{F74B8AF2-A23E-40D3-80A1-B0468E7A30C1}" presName="composite" presStyleCnt="0"/>
      <dgm:spPr/>
    </dgm:pt>
    <dgm:pt modelId="{769F0A87-AC38-4E34-B3E4-297DBE5A631E}" type="pres">
      <dgm:prSet presAssocID="{F74B8AF2-A23E-40D3-80A1-B0468E7A30C1}" presName="parTx" presStyleLbl="alignNode1" presStyleIdx="3" presStyleCnt="4">
        <dgm:presLayoutVars>
          <dgm:chMax val="0"/>
          <dgm:chPref val="0"/>
          <dgm:bulletEnabled val="1"/>
        </dgm:presLayoutVars>
      </dgm:prSet>
      <dgm:spPr>
        <a:prstGeom prst="roundRect">
          <a:avLst/>
        </a:prstGeom>
      </dgm:spPr>
    </dgm:pt>
    <dgm:pt modelId="{5F994FE5-1D8F-4D51-99DB-E6D61DCF2729}" type="pres">
      <dgm:prSet presAssocID="{F74B8AF2-A23E-40D3-80A1-B0468E7A30C1}" presName="desTx" presStyleLbl="alignAccFollowNode1" presStyleIdx="3" presStyleCnt="4">
        <dgm:presLayoutVars>
          <dgm:bulletEnabled val="1"/>
        </dgm:presLayoutVars>
      </dgm:prSet>
      <dgm:spPr/>
    </dgm:pt>
  </dgm:ptLst>
  <dgm:cxnLst>
    <dgm:cxn modelId="{0E34320B-E78E-47F3-97B1-885AE9CAB7D0}" srcId="{F74B8AF2-A23E-40D3-80A1-B0468E7A30C1}" destId="{DE3AA21D-0D18-41AB-BBE6-F8AB3462A9F2}" srcOrd="0" destOrd="0" parTransId="{AB61C2B3-EEF8-48F6-94F0-F4333E16B328}" sibTransId="{3A3A113F-D995-47B0-8C3F-D2B3E91A9BB0}"/>
    <dgm:cxn modelId="{8DC9DA12-3E85-4412-9A28-5845AC8C2C3A}" type="presOf" srcId="{D15C41E3-ACA5-485E-B169-92A18A41B71B}" destId="{9EC206B1-CC23-4F40-8184-612BA2D0240C}" srcOrd="0" destOrd="0" presId="urn:microsoft.com/office/officeart/2005/8/layout/hList1"/>
    <dgm:cxn modelId="{343D3C1C-9748-4510-8B67-0625EFD0AAE3}" type="presOf" srcId="{31DAECAA-3E6E-49A0-A421-D6D26CB94689}" destId="{5F994FE5-1D8F-4D51-99DB-E6D61DCF2729}" srcOrd="0" destOrd="1" presId="urn:microsoft.com/office/officeart/2005/8/layout/hList1"/>
    <dgm:cxn modelId="{A0A6DB1E-409A-470E-AF03-2D13FFE853FE}" type="presOf" srcId="{3FA9B045-384A-4835-802D-1559581FC87A}" destId="{62CCA9FF-D039-40B9-BB82-CB1FD90145B4}" srcOrd="0" destOrd="1" presId="urn:microsoft.com/office/officeart/2005/8/layout/hList1"/>
    <dgm:cxn modelId="{7395E32A-7D09-487A-8E71-EE8E01BE09DA}" srcId="{D6DF773F-A371-491C-A353-E7E16B5C1543}" destId="{CD3F6321-EA47-40FD-A614-0283B5882CD3}" srcOrd="0" destOrd="0" parTransId="{26392D74-BD60-4B13-8F9A-37A1FB4C5BCD}" sibTransId="{E9E50DD9-36C4-48DB-BC8F-6A32AF525B1F}"/>
    <dgm:cxn modelId="{9A50B737-D99D-4597-89FC-4EF31FA9DB6F}" srcId="{BBA3C25F-276F-4799-AD0F-7D0FBAA26164}" destId="{921F208A-E4A2-4A56-B97B-21E574F1A796}" srcOrd="2" destOrd="0" parTransId="{9C1431FD-5DE7-4031-97C3-674C8363A19F}" sibTransId="{DF7EE94E-DB7D-4F62-9F98-4E67003CC8B3}"/>
    <dgm:cxn modelId="{50865960-3A9A-428A-831E-BBDEC6FA6F88}" srcId="{D15C41E3-ACA5-485E-B169-92A18A41B71B}" destId="{552BE432-C0A8-4DE7-B074-35BFDEE72EFC}" srcOrd="1" destOrd="0" parTransId="{DBFD9876-AFDA-4EF2-B73C-60E7EB2938C4}" sibTransId="{BD572840-CDE1-4873-A8E1-7AE8B2C31108}"/>
    <dgm:cxn modelId="{77D76764-6EEB-444B-8F47-7C8B686CD8E9}" srcId="{BBA3C25F-276F-4799-AD0F-7D0FBAA26164}" destId="{D15C41E3-ACA5-485E-B169-92A18A41B71B}" srcOrd="0" destOrd="0" parTransId="{C26219D3-8856-4E22-AC64-B023359153D0}" sibTransId="{F603923A-6DE9-4876-8E15-517A6EF91528}"/>
    <dgm:cxn modelId="{C3C4BD44-7FCC-42A6-A946-8C74AF023B84}" srcId="{921F208A-E4A2-4A56-B97B-21E574F1A796}" destId="{3FA9B045-384A-4835-802D-1559581FC87A}" srcOrd="1" destOrd="0" parTransId="{DF1D7A77-E366-49FD-BE22-5AF564F029B3}" sibTransId="{8F557693-4ADC-4E73-AD04-C0512C84E0E0}"/>
    <dgm:cxn modelId="{DDBBD16C-85E1-4D53-9C11-8466BD5CF0F6}" srcId="{BBA3C25F-276F-4799-AD0F-7D0FBAA26164}" destId="{D6DF773F-A371-491C-A353-E7E16B5C1543}" srcOrd="1" destOrd="0" parTransId="{BDD45F0F-3243-4243-9D03-7ADD91F3B3F8}" sibTransId="{C189D336-0A23-4483-A23B-FEF2BE7ACD83}"/>
    <dgm:cxn modelId="{49722F70-570C-4909-9B71-0D6D9B1212AE}" type="presOf" srcId="{A7B13FF5-2AF5-4EEC-ACF1-D0BDD028FC7D}" destId="{62CCA9FF-D039-40B9-BB82-CB1FD90145B4}" srcOrd="0" destOrd="2" presId="urn:microsoft.com/office/officeart/2005/8/layout/hList1"/>
    <dgm:cxn modelId="{83649574-55F8-447E-B346-6680EA2B7232}" type="presOf" srcId="{BBA3C25F-276F-4799-AD0F-7D0FBAA26164}" destId="{9FC6F072-03B9-4606-964D-F78E12FA1494}" srcOrd="0" destOrd="0" presId="urn:microsoft.com/office/officeart/2005/8/layout/hList1"/>
    <dgm:cxn modelId="{C922C27C-DA91-44A1-85BA-1452C0197C15}" srcId="{D6DF773F-A371-491C-A353-E7E16B5C1543}" destId="{80D43DC3-1261-4FC5-9B97-7D4E84B239FF}" srcOrd="1" destOrd="0" parTransId="{1268C57E-A99E-4587-80AF-E0AE3448A277}" sibTransId="{3664ABFF-0C20-4967-874D-C7A23F673C86}"/>
    <dgm:cxn modelId="{D199B991-2F7F-4565-8B95-29C3EE06F08D}" srcId="{BBA3C25F-276F-4799-AD0F-7D0FBAA26164}" destId="{F74B8AF2-A23E-40D3-80A1-B0468E7A30C1}" srcOrd="3" destOrd="0" parTransId="{D6F040DD-BD48-4E5C-8495-B14D332BF757}" sibTransId="{5B70E6AE-7DE6-443E-A9E2-2A355804503D}"/>
    <dgm:cxn modelId="{3B826196-BC54-42DE-AC4A-A1D7EC90A2F4}" type="presOf" srcId="{A73181E4-B0EE-4938-B0F7-86C0D17E03CD}" destId="{EDF85F9C-A1A4-466F-A943-8B3210560A41}" srcOrd="0" destOrd="3" presId="urn:microsoft.com/office/officeart/2005/8/layout/hList1"/>
    <dgm:cxn modelId="{3B28609C-66E3-4029-8573-F94333E79153}" type="presOf" srcId="{DE3AA21D-0D18-41AB-BBE6-F8AB3462A9F2}" destId="{5F994FE5-1D8F-4D51-99DB-E6D61DCF2729}" srcOrd="0" destOrd="0" presId="urn:microsoft.com/office/officeart/2005/8/layout/hList1"/>
    <dgm:cxn modelId="{A3AB15A1-6097-4A10-BD7F-D7543F573270}" srcId="{D15C41E3-ACA5-485E-B169-92A18A41B71B}" destId="{D0E9691F-BFAD-4743-BF1F-8B7D866F455A}" srcOrd="0" destOrd="0" parTransId="{57040A57-D33A-4D31-8C80-C6AD677DF071}" sibTransId="{0989E45D-B782-4234-9FEC-73B5FF06D2A8}"/>
    <dgm:cxn modelId="{BCFFB1A7-65B2-4CC0-A73F-846043D342DD}" type="presOf" srcId="{F74B8AF2-A23E-40D3-80A1-B0468E7A30C1}" destId="{769F0A87-AC38-4E34-B3E4-297DBE5A631E}" srcOrd="0" destOrd="0" presId="urn:microsoft.com/office/officeart/2005/8/layout/hList1"/>
    <dgm:cxn modelId="{1A1F4CAB-F07B-48A8-88EA-A3F0BBF3BC5A}" srcId="{D15C41E3-ACA5-485E-B169-92A18A41B71B}" destId="{055CBD7A-BDD8-4554-880C-3CF4C1E62EF5}" srcOrd="2" destOrd="0" parTransId="{67FBDB2D-4460-4A09-A2D0-7857AE578821}" sibTransId="{9CBFF829-7588-41B1-A658-A16DA38C635E}"/>
    <dgm:cxn modelId="{8344DCB2-2823-4719-ACB5-ECABEFF64AFD}" type="presOf" srcId="{921F208A-E4A2-4A56-B97B-21E574F1A796}" destId="{3E2F7654-C760-417B-B0BA-5A6BC7BABF8D}" srcOrd="0" destOrd="0" presId="urn:microsoft.com/office/officeart/2005/8/layout/hList1"/>
    <dgm:cxn modelId="{74C22BBD-49B5-4931-8A34-C8E44729B9D0}" srcId="{921F208A-E4A2-4A56-B97B-21E574F1A796}" destId="{A7B13FF5-2AF5-4EEC-ACF1-D0BDD028FC7D}" srcOrd="2" destOrd="0" parTransId="{15252F15-8219-45A4-8D41-404CC8E947C6}" sibTransId="{B9A7CDC1-5A58-4EA0-9F69-979EDDAFA591}"/>
    <dgm:cxn modelId="{755383C6-49A6-4535-9D98-AB0E651EFFB3}" type="presOf" srcId="{CD3F6321-EA47-40FD-A614-0283B5882CD3}" destId="{23022E74-0D90-4AF2-B8DD-E9450FC47333}" srcOrd="0" destOrd="0" presId="urn:microsoft.com/office/officeart/2005/8/layout/hList1"/>
    <dgm:cxn modelId="{38CAFDC9-568F-44BD-94B0-BD2F9F797394}" type="presOf" srcId="{6F63B4E1-B85C-4628-AF8C-65F210723494}" destId="{62CCA9FF-D039-40B9-BB82-CB1FD90145B4}" srcOrd="0" destOrd="0" presId="urn:microsoft.com/office/officeart/2005/8/layout/hList1"/>
    <dgm:cxn modelId="{7B3AA8D2-829D-4C6B-8682-A96C97170648}" srcId="{F74B8AF2-A23E-40D3-80A1-B0468E7A30C1}" destId="{31DAECAA-3E6E-49A0-A421-D6D26CB94689}" srcOrd="1" destOrd="0" parTransId="{3E0FA0D2-C03A-45A7-BE9F-0963E2B0D3A0}" sibTransId="{B619B634-BE17-422B-BF70-F497F9F620E1}"/>
    <dgm:cxn modelId="{4553A1D7-67F0-4855-8576-C19324719556}" type="presOf" srcId="{D0E9691F-BFAD-4743-BF1F-8B7D866F455A}" destId="{EDF85F9C-A1A4-466F-A943-8B3210560A41}" srcOrd="0" destOrd="0" presId="urn:microsoft.com/office/officeart/2005/8/layout/hList1"/>
    <dgm:cxn modelId="{D4B7B9DA-2525-4EB4-840B-501BCCF223F5}" srcId="{D15C41E3-ACA5-485E-B169-92A18A41B71B}" destId="{A73181E4-B0EE-4938-B0F7-86C0D17E03CD}" srcOrd="3" destOrd="0" parTransId="{CDCCE41C-5392-4182-83B9-38AC51CFD319}" sibTransId="{95A4DE32-4179-4658-952C-0BF1D7A5AEF4}"/>
    <dgm:cxn modelId="{09556EE5-CD94-45C4-8F1A-043D244CB15D}" type="presOf" srcId="{552BE432-C0A8-4DE7-B074-35BFDEE72EFC}" destId="{EDF85F9C-A1A4-466F-A943-8B3210560A41}" srcOrd="0" destOrd="1" presId="urn:microsoft.com/office/officeart/2005/8/layout/hList1"/>
    <dgm:cxn modelId="{50F8E0EA-24D0-41BC-B6C7-750232C3F9E7}" srcId="{921F208A-E4A2-4A56-B97B-21E574F1A796}" destId="{6F63B4E1-B85C-4628-AF8C-65F210723494}" srcOrd="0" destOrd="0" parTransId="{9B4A5820-66F8-460C-8A4E-273B7D311D2E}" sibTransId="{31C0914E-BABD-47F7-B9EA-CE8B86A0AB43}"/>
    <dgm:cxn modelId="{3769D0F4-550A-44C5-9E61-6D47268C0FBF}" type="presOf" srcId="{055CBD7A-BDD8-4554-880C-3CF4C1E62EF5}" destId="{EDF85F9C-A1A4-466F-A943-8B3210560A41}" srcOrd="0" destOrd="2" presId="urn:microsoft.com/office/officeart/2005/8/layout/hList1"/>
    <dgm:cxn modelId="{2F162AFC-5B80-4188-B1CD-893C36EBC578}" type="presOf" srcId="{80D43DC3-1261-4FC5-9B97-7D4E84B239FF}" destId="{23022E74-0D90-4AF2-B8DD-E9450FC47333}" srcOrd="0" destOrd="1" presId="urn:microsoft.com/office/officeart/2005/8/layout/hList1"/>
    <dgm:cxn modelId="{3DDA2EFC-C6F6-46DB-8959-87AD94ED9BFE}" type="presOf" srcId="{D6DF773F-A371-491C-A353-E7E16B5C1543}" destId="{0573F714-6C03-4BCF-827A-D9FAA449CC42}" srcOrd="0" destOrd="0" presId="urn:microsoft.com/office/officeart/2005/8/layout/hList1"/>
    <dgm:cxn modelId="{90DD2587-95BB-4122-9823-8B61E5966771}" type="presParOf" srcId="{9FC6F072-03B9-4606-964D-F78E12FA1494}" destId="{242C1BE9-D83D-46E7-843E-38AF2DC0D014}" srcOrd="0" destOrd="0" presId="urn:microsoft.com/office/officeart/2005/8/layout/hList1"/>
    <dgm:cxn modelId="{ED6050DE-B908-4957-B71D-B40BE049F39D}" type="presParOf" srcId="{242C1BE9-D83D-46E7-843E-38AF2DC0D014}" destId="{9EC206B1-CC23-4F40-8184-612BA2D0240C}" srcOrd="0" destOrd="0" presId="urn:microsoft.com/office/officeart/2005/8/layout/hList1"/>
    <dgm:cxn modelId="{840C5366-ED97-469F-8E9B-168011698A0F}" type="presParOf" srcId="{242C1BE9-D83D-46E7-843E-38AF2DC0D014}" destId="{EDF85F9C-A1A4-466F-A943-8B3210560A41}" srcOrd="1" destOrd="0" presId="urn:microsoft.com/office/officeart/2005/8/layout/hList1"/>
    <dgm:cxn modelId="{086FE490-CA4B-4934-9222-1E64F63D90C1}" type="presParOf" srcId="{9FC6F072-03B9-4606-964D-F78E12FA1494}" destId="{AC341E94-8756-44C6-B0F4-6F777AF1E8A1}" srcOrd="1" destOrd="0" presId="urn:microsoft.com/office/officeart/2005/8/layout/hList1"/>
    <dgm:cxn modelId="{18056DEA-AC58-4A29-94BD-0757BAF36443}" type="presParOf" srcId="{9FC6F072-03B9-4606-964D-F78E12FA1494}" destId="{AA2D8CE7-DFD9-44C1-B761-39DF06931E0D}" srcOrd="2" destOrd="0" presId="urn:microsoft.com/office/officeart/2005/8/layout/hList1"/>
    <dgm:cxn modelId="{FBBAA67D-990E-457E-9F5F-13A7F5BE5001}" type="presParOf" srcId="{AA2D8CE7-DFD9-44C1-B761-39DF06931E0D}" destId="{0573F714-6C03-4BCF-827A-D9FAA449CC42}" srcOrd="0" destOrd="0" presId="urn:microsoft.com/office/officeart/2005/8/layout/hList1"/>
    <dgm:cxn modelId="{150D364D-7F56-4709-B6E1-FC942B044D86}" type="presParOf" srcId="{AA2D8CE7-DFD9-44C1-B761-39DF06931E0D}" destId="{23022E74-0D90-4AF2-B8DD-E9450FC47333}" srcOrd="1" destOrd="0" presId="urn:microsoft.com/office/officeart/2005/8/layout/hList1"/>
    <dgm:cxn modelId="{9288BD0C-95F3-4380-824C-02A1D88F1040}" type="presParOf" srcId="{9FC6F072-03B9-4606-964D-F78E12FA1494}" destId="{87378837-CF5D-4D19-AE8C-9241484C9B3D}" srcOrd="3" destOrd="0" presId="urn:microsoft.com/office/officeart/2005/8/layout/hList1"/>
    <dgm:cxn modelId="{686168D5-0BF0-4B46-B5B7-EC36176A2534}" type="presParOf" srcId="{9FC6F072-03B9-4606-964D-F78E12FA1494}" destId="{95D0CBC6-27C9-4F08-A33C-F5866C8BD436}" srcOrd="4" destOrd="0" presId="urn:microsoft.com/office/officeart/2005/8/layout/hList1"/>
    <dgm:cxn modelId="{D1CAB4ED-173F-485D-B665-1F43BE20D094}" type="presParOf" srcId="{95D0CBC6-27C9-4F08-A33C-F5866C8BD436}" destId="{3E2F7654-C760-417B-B0BA-5A6BC7BABF8D}" srcOrd="0" destOrd="0" presId="urn:microsoft.com/office/officeart/2005/8/layout/hList1"/>
    <dgm:cxn modelId="{1105836B-6F50-48C9-AD66-CE303D9366C6}" type="presParOf" srcId="{95D0CBC6-27C9-4F08-A33C-F5866C8BD436}" destId="{62CCA9FF-D039-40B9-BB82-CB1FD90145B4}" srcOrd="1" destOrd="0" presId="urn:microsoft.com/office/officeart/2005/8/layout/hList1"/>
    <dgm:cxn modelId="{9E7A2358-8089-4339-809F-3A3233839A15}" type="presParOf" srcId="{9FC6F072-03B9-4606-964D-F78E12FA1494}" destId="{F5CBEAD5-6B31-4283-8DF3-F0B4C52221B2}" srcOrd="5" destOrd="0" presId="urn:microsoft.com/office/officeart/2005/8/layout/hList1"/>
    <dgm:cxn modelId="{57B50A9F-CEC2-4B1C-90C1-A0FDD0BADA6B}" type="presParOf" srcId="{9FC6F072-03B9-4606-964D-F78E12FA1494}" destId="{0CAA8E29-EFD9-483D-AEDA-68576C2815B3}" srcOrd="6" destOrd="0" presId="urn:microsoft.com/office/officeart/2005/8/layout/hList1"/>
    <dgm:cxn modelId="{E2AD0701-EC43-4F36-AA1D-79E4AF57E8E9}" type="presParOf" srcId="{0CAA8E29-EFD9-483D-AEDA-68576C2815B3}" destId="{769F0A87-AC38-4E34-B3E4-297DBE5A631E}" srcOrd="0" destOrd="0" presId="urn:microsoft.com/office/officeart/2005/8/layout/hList1"/>
    <dgm:cxn modelId="{ACFDCE30-F88F-4A12-930D-77B8830BBBA5}" type="presParOf" srcId="{0CAA8E29-EFD9-483D-AEDA-68576C2815B3}" destId="{5F994FE5-1D8F-4D51-99DB-E6D61DCF272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71121-D203-40DD-92D4-EBCA58A8FDCD}" type="doc">
      <dgm:prSet loTypeId="urn:microsoft.com/office/officeart/2005/8/layout/hList7" loCatId="picture" qsTypeId="urn:microsoft.com/office/officeart/2005/8/quickstyle/simple1" qsCatId="simple" csTypeId="urn:microsoft.com/office/officeart/2005/8/colors/accent2_2" csCatId="accent2" phldr="1"/>
      <dgm:spPr/>
    </dgm:pt>
    <dgm:pt modelId="{453251F3-C659-4869-B37C-F16A88308997}">
      <dgm:prSet phldrT="[Tex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None/>
          </a:pPr>
          <a:r>
            <a:rPr lang="sv-SE" b="1"/>
            <a:t>Suntarbetslivs arbetsmiljöutbildning</a:t>
          </a:r>
        </a:p>
      </dgm:t>
    </dgm:pt>
    <dgm:pt modelId="{318B29D0-66C7-454E-9D37-BA54921A9E5E}" type="parTrans" cxnId="{30F709AF-10B7-46B9-8BA3-D3F313FA5E6F}">
      <dgm:prSet/>
      <dgm:spPr/>
      <dgm:t>
        <a:bodyPr/>
        <a:lstStyle/>
        <a:p>
          <a:endParaRPr lang="sv-SE"/>
        </a:p>
      </dgm:t>
    </dgm:pt>
    <dgm:pt modelId="{E69953D3-EDA1-4225-BFE3-7FE82D186B2D}" type="sibTrans" cxnId="{30F709AF-10B7-46B9-8BA3-D3F313FA5E6F}">
      <dgm:prSet/>
      <dgm:spPr/>
      <dgm:t>
        <a:bodyPr/>
        <a:lstStyle/>
        <a:p>
          <a:endParaRPr lang="sv-SE"/>
        </a:p>
      </dgm:t>
    </dgm:pt>
    <dgm:pt modelId="{776BCE35-12DE-4CC7-8173-BD1FDE7712CA}">
      <dgm:prSet phldrT="[Tex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None/>
          </a:pPr>
          <a:r>
            <a:rPr lang="sv-SE" b="1"/>
            <a:t>SAM-verkstan</a:t>
          </a:r>
        </a:p>
      </dgm:t>
    </dgm:pt>
    <dgm:pt modelId="{75DED594-DE6E-4FDA-85D3-054BD8C974C6}" type="parTrans" cxnId="{244048F4-9C84-4A2B-AE42-1765E3663D0D}">
      <dgm:prSet/>
      <dgm:spPr/>
      <dgm:t>
        <a:bodyPr/>
        <a:lstStyle/>
        <a:p>
          <a:endParaRPr lang="sv-SE"/>
        </a:p>
      </dgm:t>
    </dgm:pt>
    <dgm:pt modelId="{FE93CA8D-95C7-46AD-9B07-0CA1E2AB7376}" type="sibTrans" cxnId="{244048F4-9C84-4A2B-AE42-1765E3663D0D}">
      <dgm:prSet/>
      <dgm:spPr/>
      <dgm:t>
        <a:bodyPr/>
        <a:lstStyle/>
        <a:p>
          <a:endParaRPr lang="sv-SE"/>
        </a:p>
      </dgm:t>
    </dgm:pt>
    <dgm:pt modelId="{4377C18D-9192-4F8B-B35F-CCC757F4FCD4}">
      <dgm:prSet phldrT="[Tex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None/>
          </a:pPr>
          <a:r>
            <a:rPr lang="sv-SE"/>
            <a:t>Gemensam bas för</a:t>
          </a:r>
          <a:br>
            <a:rPr lang="sv-SE"/>
          </a:br>
          <a:r>
            <a:rPr lang="sv-SE"/>
            <a:t>chefer och skyddsombud</a:t>
          </a:r>
        </a:p>
      </dgm:t>
    </dgm:pt>
    <dgm:pt modelId="{E632BF24-1F06-4829-B4CC-540EA60046B3}" type="parTrans" cxnId="{4BCCA0A5-8FE6-4177-B358-F31781303914}">
      <dgm:prSet/>
      <dgm:spPr/>
      <dgm:t>
        <a:bodyPr/>
        <a:lstStyle/>
        <a:p>
          <a:endParaRPr lang="sv-SE"/>
        </a:p>
      </dgm:t>
    </dgm:pt>
    <dgm:pt modelId="{A9C3916C-63B2-4FA7-B083-1A59EB40BBB4}" type="sibTrans" cxnId="{4BCCA0A5-8FE6-4177-B358-F31781303914}">
      <dgm:prSet/>
      <dgm:spPr/>
      <dgm:t>
        <a:bodyPr/>
        <a:lstStyle/>
        <a:p>
          <a:endParaRPr lang="sv-SE"/>
        </a:p>
      </dgm:t>
    </dgm:pt>
    <dgm:pt modelId="{1A058823-EC26-4D8D-A925-8F338094BECD}">
      <dgm:prSet phldrT="[Tex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None/>
          </a:pPr>
          <a:r>
            <a:rPr lang="sv-SE" dirty="0"/>
            <a:t>Chefens och skyddsombudets gemensamma verktyg</a:t>
          </a:r>
        </a:p>
      </dgm:t>
    </dgm:pt>
    <dgm:pt modelId="{BF4DDF23-D928-45B0-9674-4C5D98136C02}" type="parTrans" cxnId="{8F1D4A14-ADC6-4703-BBBB-454B52F56467}">
      <dgm:prSet/>
      <dgm:spPr/>
      <dgm:t>
        <a:bodyPr/>
        <a:lstStyle/>
        <a:p>
          <a:endParaRPr lang="sv-SE"/>
        </a:p>
      </dgm:t>
    </dgm:pt>
    <dgm:pt modelId="{EF284875-B28E-45F7-A5AE-6AA43407BD5F}" type="sibTrans" cxnId="{8F1D4A14-ADC6-4703-BBBB-454B52F56467}">
      <dgm:prSet/>
      <dgm:spPr/>
      <dgm:t>
        <a:bodyPr/>
        <a:lstStyle/>
        <a:p>
          <a:endParaRPr lang="sv-SE"/>
        </a:p>
      </dgm:t>
    </dgm:pt>
    <dgm:pt modelId="{FC18D234-1D53-4086-9223-6E0CF175913D}">
      <dgm:prSet phldrT="[Tex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None/>
          </a:pPr>
          <a:r>
            <a:rPr lang="sv-SE" b="1" dirty="0"/>
            <a:t>Många fler stöd</a:t>
          </a:r>
        </a:p>
      </dgm:t>
    </dgm:pt>
    <dgm:pt modelId="{E270B091-442C-4265-8266-15C125ED9FC5}" type="parTrans" cxnId="{17E7FDCB-9FF0-460A-B8C0-CC335611F760}">
      <dgm:prSet/>
      <dgm:spPr/>
      <dgm:t>
        <a:bodyPr/>
        <a:lstStyle/>
        <a:p>
          <a:endParaRPr lang="sv-SE"/>
        </a:p>
      </dgm:t>
    </dgm:pt>
    <dgm:pt modelId="{F25327E6-81C9-45E2-B0D2-6D27B1D2DC9C}" type="sibTrans" cxnId="{17E7FDCB-9FF0-460A-B8C0-CC335611F760}">
      <dgm:prSet/>
      <dgm:spPr/>
      <dgm:t>
        <a:bodyPr/>
        <a:lstStyle/>
        <a:p>
          <a:endParaRPr lang="sv-SE"/>
        </a:p>
      </dgm:t>
    </dgm:pt>
    <dgm:pt modelId="{54C0257E-A393-41A2-A61A-B7FA05B1E871}">
      <dgm:prSet phldrT="[Tex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None/>
          </a:pPr>
          <a:r>
            <a:rPr lang="sv-SE" dirty="0"/>
            <a:t>Inom alla arbetsmiljöområden</a:t>
          </a:r>
        </a:p>
      </dgm:t>
    </dgm:pt>
    <dgm:pt modelId="{01BEE3E5-E8B6-4F4C-A3A1-6D548435E63B}" type="parTrans" cxnId="{05B75A46-6067-456A-92E2-4E86E711E525}">
      <dgm:prSet/>
      <dgm:spPr/>
      <dgm:t>
        <a:bodyPr/>
        <a:lstStyle/>
        <a:p>
          <a:endParaRPr lang="sv-SE"/>
        </a:p>
      </dgm:t>
    </dgm:pt>
    <dgm:pt modelId="{625F5D52-6910-4671-A424-D92830F6A6CD}" type="sibTrans" cxnId="{05B75A46-6067-456A-92E2-4E86E711E525}">
      <dgm:prSet/>
      <dgm:spPr/>
      <dgm:t>
        <a:bodyPr/>
        <a:lstStyle/>
        <a:p>
          <a:endParaRPr lang="sv-SE"/>
        </a:p>
      </dgm:t>
    </dgm:pt>
    <dgm:pt modelId="{5BBE28B7-3F00-4EE9-9FA1-AF311834137A}" type="pres">
      <dgm:prSet presAssocID="{52571121-D203-40DD-92D4-EBCA58A8FDCD}" presName="Name0" presStyleCnt="0">
        <dgm:presLayoutVars>
          <dgm:dir/>
          <dgm:resizeHandles val="exact"/>
        </dgm:presLayoutVars>
      </dgm:prSet>
      <dgm:spPr/>
    </dgm:pt>
    <dgm:pt modelId="{F6140382-4492-4550-AF16-6CEDDA003B06}" type="pres">
      <dgm:prSet presAssocID="{52571121-D203-40DD-92D4-EBCA58A8FDCD}" presName="fgShape" presStyleLbl="fgShp" presStyleIdx="0" presStyleCnt="1" custScaleX="101918">
        <dgm:style>
          <a:lnRef idx="0">
            <a:scrgbClr r="0" g="0" b="0"/>
          </a:lnRef>
          <a:fillRef idx="0">
            <a:scrgbClr r="0" g="0" b="0"/>
          </a:fillRef>
          <a:effectRef idx="0">
            <a:scrgbClr r="0" g="0" b="0"/>
          </a:effectRef>
          <a:fontRef idx="minor">
            <a:schemeClr val="lt1"/>
          </a:fontRef>
        </dgm:style>
      </dgm:prSet>
      <dgm:spPr>
        <a:solidFill>
          <a:schemeClr val="accent2"/>
        </a:solidFill>
        <a:ln>
          <a:noFill/>
        </a:ln>
      </dgm:spPr>
    </dgm:pt>
    <dgm:pt modelId="{302D4ADD-C5F0-4C2A-84E6-3318894B4C1F}" type="pres">
      <dgm:prSet presAssocID="{52571121-D203-40DD-92D4-EBCA58A8FDCD}" presName="linComp" presStyleCnt="0"/>
      <dgm:spPr/>
    </dgm:pt>
    <dgm:pt modelId="{B1BCD389-B9FE-4A3C-AC38-06CE8C3034DA}" type="pres">
      <dgm:prSet presAssocID="{453251F3-C659-4869-B37C-F16A88308997}" presName="compNode" presStyleCnt="0"/>
      <dgm:spPr/>
    </dgm:pt>
    <dgm:pt modelId="{8FDE6EE0-54E2-44FE-842F-03C89DD6BF68}" type="pres">
      <dgm:prSet presAssocID="{453251F3-C659-4869-B37C-F16A88308997}" presName="bkgdShape" presStyleLbl="node1" presStyleIdx="0" presStyleCnt="3"/>
      <dgm:spPr/>
    </dgm:pt>
    <dgm:pt modelId="{877A4770-F5DF-4566-8547-1B9F19099FDC}" type="pres">
      <dgm:prSet presAssocID="{453251F3-C659-4869-B37C-F16A88308997}" presName="nodeTx" presStyleLbl="node1" presStyleIdx="0" presStyleCnt="3">
        <dgm:presLayoutVars>
          <dgm:bulletEnabled val="1"/>
        </dgm:presLayoutVars>
      </dgm:prSet>
      <dgm:spPr/>
    </dgm:pt>
    <dgm:pt modelId="{18A6FDF0-754E-4E27-A7E5-000357CEEAD0}" type="pres">
      <dgm:prSet presAssocID="{453251F3-C659-4869-B37C-F16A88308997}" presName="invisiNode" presStyleLbl="node1" presStyleIdx="0" presStyleCnt="3"/>
      <dgm:spPr/>
    </dgm:pt>
    <dgm:pt modelId="{F662421F-CAF8-470E-B9D3-DD2192AE8B67}" type="pres">
      <dgm:prSet presAssocID="{453251F3-C659-4869-B37C-F16A88308997}" presName="imagNode" presStyleLbl="fgImgPlace1" presStyleIdx="0" presStyleCnt="3"/>
      <dgm:spPr>
        <a:blipFill rotWithShape="1">
          <a:blip xmlns:r="http://schemas.openxmlformats.org/officeDocument/2006/relationships" r:embed="rId1"/>
          <a:srcRect/>
          <a:stretch>
            <a:fillRect l="-2000" r="-2000"/>
          </a:stretch>
        </a:blipFill>
      </dgm:spPr>
    </dgm:pt>
    <dgm:pt modelId="{D9A423E5-6151-4A8D-91F0-E7C7A90992FD}" type="pres">
      <dgm:prSet presAssocID="{E69953D3-EDA1-4225-BFE3-7FE82D186B2D}" presName="sibTrans" presStyleLbl="sibTrans2D1" presStyleIdx="0" presStyleCnt="0"/>
      <dgm:spPr/>
    </dgm:pt>
    <dgm:pt modelId="{732715CD-F186-48E2-9274-ADF364F406EC}" type="pres">
      <dgm:prSet presAssocID="{776BCE35-12DE-4CC7-8173-BD1FDE7712CA}" presName="compNode" presStyleCnt="0"/>
      <dgm:spPr/>
    </dgm:pt>
    <dgm:pt modelId="{7CCF4EC7-CE04-48F7-8ED8-EF81DFA50A5A}" type="pres">
      <dgm:prSet presAssocID="{776BCE35-12DE-4CC7-8173-BD1FDE7712CA}" presName="bkgdShape" presStyleLbl="node1" presStyleIdx="1" presStyleCnt="3"/>
      <dgm:spPr/>
    </dgm:pt>
    <dgm:pt modelId="{64A3A6D7-FD66-4EEE-8205-3A4E8FE692CF}" type="pres">
      <dgm:prSet presAssocID="{776BCE35-12DE-4CC7-8173-BD1FDE7712CA}" presName="nodeTx" presStyleLbl="node1" presStyleIdx="1" presStyleCnt="3">
        <dgm:presLayoutVars>
          <dgm:bulletEnabled val="1"/>
        </dgm:presLayoutVars>
      </dgm:prSet>
      <dgm:spPr/>
    </dgm:pt>
    <dgm:pt modelId="{A3141622-DEF5-4DA7-B584-5DF9EDA9B11D}" type="pres">
      <dgm:prSet presAssocID="{776BCE35-12DE-4CC7-8173-BD1FDE7712CA}" presName="invisiNode" presStyleLbl="node1" presStyleIdx="1" presStyleCnt="3"/>
      <dgm:spPr/>
    </dgm:pt>
    <dgm:pt modelId="{F41B6B94-EEE8-4C52-968A-5598C84CAC0E}" type="pres">
      <dgm:prSet presAssocID="{776BCE35-12DE-4CC7-8173-BD1FDE7712CA}" presName="imagNode"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52823BD5-02AA-479A-962B-69FAB847CC18}" type="pres">
      <dgm:prSet presAssocID="{FE93CA8D-95C7-46AD-9B07-0CA1E2AB7376}" presName="sibTrans" presStyleLbl="sibTrans2D1" presStyleIdx="0" presStyleCnt="0"/>
      <dgm:spPr/>
    </dgm:pt>
    <dgm:pt modelId="{CC982EF8-10E0-49AE-90E4-C816A880B512}" type="pres">
      <dgm:prSet presAssocID="{FC18D234-1D53-4086-9223-6E0CF175913D}" presName="compNode" presStyleCnt="0"/>
      <dgm:spPr/>
    </dgm:pt>
    <dgm:pt modelId="{8874425E-B4C0-47E1-B130-4BF422397FFA}" type="pres">
      <dgm:prSet presAssocID="{FC18D234-1D53-4086-9223-6E0CF175913D}" presName="bkgdShape" presStyleLbl="node1" presStyleIdx="2" presStyleCnt="3"/>
      <dgm:spPr/>
    </dgm:pt>
    <dgm:pt modelId="{AC11660D-0F04-4AB3-A2FF-684CC07887EF}" type="pres">
      <dgm:prSet presAssocID="{FC18D234-1D53-4086-9223-6E0CF175913D}" presName="nodeTx" presStyleLbl="node1" presStyleIdx="2" presStyleCnt="3">
        <dgm:presLayoutVars>
          <dgm:bulletEnabled val="1"/>
        </dgm:presLayoutVars>
      </dgm:prSet>
      <dgm:spPr/>
    </dgm:pt>
    <dgm:pt modelId="{295B98AD-4C10-4495-BE39-BDAF12306390}" type="pres">
      <dgm:prSet presAssocID="{FC18D234-1D53-4086-9223-6E0CF175913D}" presName="invisiNode" presStyleLbl="node1" presStyleIdx="2" presStyleCnt="3"/>
      <dgm:spPr/>
    </dgm:pt>
    <dgm:pt modelId="{2A804F4D-9F36-45B6-A11A-8DC2BB3F04E6}" type="pres">
      <dgm:prSet presAssocID="{FC18D234-1D53-4086-9223-6E0CF175913D}" presName="imagNode"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3322" t="14137" r="14137" b="13322"/>
          </a:stretch>
        </a:blipFill>
      </dgm:spPr>
    </dgm:pt>
  </dgm:ptLst>
  <dgm:cxnLst>
    <dgm:cxn modelId="{9559F904-84CE-47BA-B177-CAB8623428C7}" type="presOf" srcId="{776BCE35-12DE-4CC7-8173-BD1FDE7712CA}" destId="{7CCF4EC7-CE04-48F7-8ED8-EF81DFA50A5A}" srcOrd="0" destOrd="0" presId="urn:microsoft.com/office/officeart/2005/8/layout/hList7"/>
    <dgm:cxn modelId="{8F1D4A14-ADC6-4703-BBBB-454B52F56467}" srcId="{776BCE35-12DE-4CC7-8173-BD1FDE7712CA}" destId="{1A058823-EC26-4D8D-A925-8F338094BECD}" srcOrd="0" destOrd="0" parTransId="{BF4DDF23-D928-45B0-9674-4C5D98136C02}" sibTransId="{EF284875-B28E-45F7-A5AE-6AA43407BD5F}"/>
    <dgm:cxn modelId="{282B1A1D-F3AE-48CA-AE16-0ECA9BFCD4D8}" type="presOf" srcId="{E69953D3-EDA1-4225-BFE3-7FE82D186B2D}" destId="{D9A423E5-6151-4A8D-91F0-E7C7A90992FD}" srcOrd="0" destOrd="0" presId="urn:microsoft.com/office/officeart/2005/8/layout/hList7"/>
    <dgm:cxn modelId="{6215681D-6722-454F-97C6-47A9FB3C7712}" type="presOf" srcId="{1A058823-EC26-4D8D-A925-8F338094BECD}" destId="{7CCF4EC7-CE04-48F7-8ED8-EF81DFA50A5A}" srcOrd="0" destOrd="1" presId="urn:microsoft.com/office/officeart/2005/8/layout/hList7"/>
    <dgm:cxn modelId="{B9265664-4B3D-46D6-A6F2-712494F311E0}" type="presOf" srcId="{1A058823-EC26-4D8D-A925-8F338094BECD}" destId="{64A3A6D7-FD66-4EEE-8205-3A4E8FE692CF}" srcOrd="1" destOrd="1" presId="urn:microsoft.com/office/officeart/2005/8/layout/hList7"/>
    <dgm:cxn modelId="{05B75A46-6067-456A-92E2-4E86E711E525}" srcId="{FC18D234-1D53-4086-9223-6E0CF175913D}" destId="{54C0257E-A393-41A2-A61A-B7FA05B1E871}" srcOrd="0" destOrd="0" parTransId="{01BEE3E5-E8B6-4F4C-A3A1-6D548435E63B}" sibTransId="{625F5D52-6910-4671-A424-D92830F6A6CD}"/>
    <dgm:cxn modelId="{65A8D846-F044-46FC-A78F-CCF12143B4CB}" type="presOf" srcId="{FC18D234-1D53-4086-9223-6E0CF175913D}" destId="{8874425E-B4C0-47E1-B130-4BF422397FFA}" srcOrd="0" destOrd="0" presId="urn:microsoft.com/office/officeart/2005/8/layout/hList7"/>
    <dgm:cxn modelId="{42F92F6C-7BFC-47CB-9E4B-579C3E52F5C4}" type="presOf" srcId="{776BCE35-12DE-4CC7-8173-BD1FDE7712CA}" destId="{64A3A6D7-FD66-4EEE-8205-3A4E8FE692CF}" srcOrd="1" destOrd="0" presId="urn:microsoft.com/office/officeart/2005/8/layout/hList7"/>
    <dgm:cxn modelId="{CF25AE70-2924-4955-8028-84D2E309F1CB}" type="presOf" srcId="{4377C18D-9192-4F8B-B35F-CCC757F4FCD4}" destId="{8FDE6EE0-54E2-44FE-842F-03C89DD6BF68}" srcOrd="0" destOrd="1" presId="urn:microsoft.com/office/officeart/2005/8/layout/hList7"/>
    <dgm:cxn modelId="{08EE8C51-F092-4240-BA58-3841E95901A7}" type="presOf" srcId="{453251F3-C659-4869-B37C-F16A88308997}" destId="{8FDE6EE0-54E2-44FE-842F-03C89DD6BF68}" srcOrd="0" destOrd="0" presId="urn:microsoft.com/office/officeart/2005/8/layout/hList7"/>
    <dgm:cxn modelId="{A68A1B8F-2D0A-41B8-8BCF-16F40B3D61DF}" type="presOf" srcId="{453251F3-C659-4869-B37C-F16A88308997}" destId="{877A4770-F5DF-4566-8547-1B9F19099FDC}" srcOrd="1" destOrd="0" presId="urn:microsoft.com/office/officeart/2005/8/layout/hList7"/>
    <dgm:cxn modelId="{CC32D6A4-44F5-4A0E-9F80-AECD5416936A}" type="presOf" srcId="{FE93CA8D-95C7-46AD-9B07-0CA1E2AB7376}" destId="{52823BD5-02AA-479A-962B-69FAB847CC18}" srcOrd="0" destOrd="0" presId="urn:microsoft.com/office/officeart/2005/8/layout/hList7"/>
    <dgm:cxn modelId="{4BCCA0A5-8FE6-4177-B358-F31781303914}" srcId="{453251F3-C659-4869-B37C-F16A88308997}" destId="{4377C18D-9192-4F8B-B35F-CCC757F4FCD4}" srcOrd="0" destOrd="0" parTransId="{E632BF24-1F06-4829-B4CC-540EA60046B3}" sibTransId="{A9C3916C-63B2-4FA7-B083-1A59EB40BBB4}"/>
    <dgm:cxn modelId="{30F709AF-10B7-46B9-8BA3-D3F313FA5E6F}" srcId="{52571121-D203-40DD-92D4-EBCA58A8FDCD}" destId="{453251F3-C659-4869-B37C-F16A88308997}" srcOrd="0" destOrd="0" parTransId="{318B29D0-66C7-454E-9D37-BA54921A9E5E}" sibTransId="{E69953D3-EDA1-4225-BFE3-7FE82D186B2D}"/>
    <dgm:cxn modelId="{6D139CBC-98BF-4D28-B4B9-410F20D223F0}" type="presOf" srcId="{52571121-D203-40DD-92D4-EBCA58A8FDCD}" destId="{5BBE28B7-3F00-4EE9-9FA1-AF311834137A}" srcOrd="0" destOrd="0" presId="urn:microsoft.com/office/officeart/2005/8/layout/hList7"/>
    <dgm:cxn modelId="{17E7FDCB-9FF0-460A-B8C0-CC335611F760}" srcId="{52571121-D203-40DD-92D4-EBCA58A8FDCD}" destId="{FC18D234-1D53-4086-9223-6E0CF175913D}" srcOrd="2" destOrd="0" parTransId="{E270B091-442C-4265-8266-15C125ED9FC5}" sibTransId="{F25327E6-81C9-45E2-B0D2-6D27B1D2DC9C}"/>
    <dgm:cxn modelId="{C7BED9CC-ACCE-48D5-9FCE-E26B0E54A7E6}" type="presOf" srcId="{54C0257E-A393-41A2-A61A-B7FA05B1E871}" destId="{8874425E-B4C0-47E1-B130-4BF422397FFA}" srcOrd="0" destOrd="1" presId="urn:microsoft.com/office/officeart/2005/8/layout/hList7"/>
    <dgm:cxn modelId="{512A38D7-730B-43C7-874A-3AF54FEC56CC}" type="presOf" srcId="{FC18D234-1D53-4086-9223-6E0CF175913D}" destId="{AC11660D-0F04-4AB3-A2FF-684CC07887EF}" srcOrd="1" destOrd="0" presId="urn:microsoft.com/office/officeart/2005/8/layout/hList7"/>
    <dgm:cxn modelId="{A293B8EB-A456-4AEA-8E15-911CC593271B}" type="presOf" srcId="{4377C18D-9192-4F8B-B35F-CCC757F4FCD4}" destId="{877A4770-F5DF-4566-8547-1B9F19099FDC}" srcOrd="1" destOrd="1" presId="urn:microsoft.com/office/officeart/2005/8/layout/hList7"/>
    <dgm:cxn modelId="{244048F4-9C84-4A2B-AE42-1765E3663D0D}" srcId="{52571121-D203-40DD-92D4-EBCA58A8FDCD}" destId="{776BCE35-12DE-4CC7-8173-BD1FDE7712CA}" srcOrd="1" destOrd="0" parTransId="{75DED594-DE6E-4FDA-85D3-054BD8C974C6}" sibTransId="{FE93CA8D-95C7-46AD-9B07-0CA1E2AB7376}"/>
    <dgm:cxn modelId="{5F8CB7F5-EDAF-40B7-B72F-AD45AE65B20E}" type="presOf" srcId="{54C0257E-A393-41A2-A61A-B7FA05B1E871}" destId="{AC11660D-0F04-4AB3-A2FF-684CC07887EF}" srcOrd="1" destOrd="1" presId="urn:microsoft.com/office/officeart/2005/8/layout/hList7"/>
    <dgm:cxn modelId="{9EDC97C6-E3E5-497D-AC8F-4E439BA1C7C9}" type="presParOf" srcId="{5BBE28B7-3F00-4EE9-9FA1-AF311834137A}" destId="{F6140382-4492-4550-AF16-6CEDDA003B06}" srcOrd="0" destOrd="0" presId="urn:microsoft.com/office/officeart/2005/8/layout/hList7"/>
    <dgm:cxn modelId="{606F4DFD-6A4B-4246-8654-76CF58D1CCFC}" type="presParOf" srcId="{5BBE28B7-3F00-4EE9-9FA1-AF311834137A}" destId="{302D4ADD-C5F0-4C2A-84E6-3318894B4C1F}" srcOrd="1" destOrd="0" presId="urn:microsoft.com/office/officeart/2005/8/layout/hList7"/>
    <dgm:cxn modelId="{3BCC4D51-F625-4116-99FF-7E86A435A4B6}" type="presParOf" srcId="{302D4ADD-C5F0-4C2A-84E6-3318894B4C1F}" destId="{B1BCD389-B9FE-4A3C-AC38-06CE8C3034DA}" srcOrd="0" destOrd="0" presId="urn:microsoft.com/office/officeart/2005/8/layout/hList7"/>
    <dgm:cxn modelId="{48AB803B-3B9C-46E0-B792-2B7D8E655012}" type="presParOf" srcId="{B1BCD389-B9FE-4A3C-AC38-06CE8C3034DA}" destId="{8FDE6EE0-54E2-44FE-842F-03C89DD6BF68}" srcOrd="0" destOrd="0" presId="urn:microsoft.com/office/officeart/2005/8/layout/hList7"/>
    <dgm:cxn modelId="{02DAC0C2-0E70-46FA-983D-D863901DCA57}" type="presParOf" srcId="{B1BCD389-B9FE-4A3C-AC38-06CE8C3034DA}" destId="{877A4770-F5DF-4566-8547-1B9F19099FDC}" srcOrd="1" destOrd="0" presId="urn:microsoft.com/office/officeart/2005/8/layout/hList7"/>
    <dgm:cxn modelId="{EE35DF8B-ACA9-4052-A865-0ADC4FBDAEAF}" type="presParOf" srcId="{B1BCD389-B9FE-4A3C-AC38-06CE8C3034DA}" destId="{18A6FDF0-754E-4E27-A7E5-000357CEEAD0}" srcOrd="2" destOrd="0" presId="urn:microsoft.com/office/officeart/2005/8/layout/hList7"/>
    <dgm:cxn modelId="{5109DB6F-D662-4F9B-8F1C-852E98B4AC7A}" type="presParOf" srcId="{B1BCD389-B9FE-4A3C-AC38-06CE8C3034DA}" destId="{F662421F-CAF8-470E-B9D3-DD2192AE8B67}" srcOrd="3" destOrd="0" presId="urn:microsoft.com/office/officeart/2005/8/layout/hList7"/>
    <dgm:cxn modelId="{D6F5CF58-0E6E-4D48-A871-5A9A73801409}" type="presParOf" srcId="{302D4ADD-C5F0-4C2A-84E6-3318894B4C1F}" destId="{D9A423E5-6151-4A8D-91F0-E7C7A90992FD}" srcOrd="1" destOrd="0" presId="urn:microsoft.com/office/officeart/2005/8/layout/hList7"/>
    <dgm:cxn modelId="{D4401F42-7940-4135-AFD6-9C38520DFD21}" type="presParOf" srcId="{302D4ADD-C5F0-4C2A-84E6-3318894B4C1F}" destId="{732715CD-F186-48E2-9274-ADF364F406EC}" srcOrd="2" destOrd="0" presId="urn:microsoft.com/office/officeart/2005/8/layout/hList7"/>
    <dgm:cxn modelId="{964D9FAD-4DF7-4281-8EA5-FE45DFF24B80}" type="presParOf" srcId="{732715CD-F186-48E2-9274-ADF364F406EC}" destId="{7CCF4EC7-CE04-48F7-8ED8-EF81DFA50A5A}" srcOrd="0" destOrd="0" presId="urn:microsoft.com/office/officeart/2005/8/layout/hList7"/>
    <dgm:cxn modelId="{9A366484-50DF-497F-957C-A10221FE1685}" type="presParOf" srcId="{732715CD-F186-48E2-9274-ADF364F406EC}" destId="{64A3A6D7-FD66-4EEE-8205-3A4E8FE692CF}" srcOrd="1" destOrd="0" presId="urn:microsoft.com/office/officeart/2005/8/layout/hList7"/>
    <dgm:cxn modelId="{1A8329BE-F051-459C-BF62-D75E597EAE53}" type="presParOf" srcId="{732715CD-F186-48E2-9274-ADF364F406EC}" destId="{A3141622-DEF5-4DA7-B584-5DF9EDA9B11D}" srcOrd="2" destOrd="0" presId="urn:microsoft.com/office/officeart/2005/8/layout/hList7"/>
    <dgm:cxn modelId="{CCF02023-4116-48B9-9A7B-36FFA47C1523}" type="presParOf" srcId="{732715CD-F186-48E2-9274-ADF364F406EC}" destId="{F41B6B94-EEE8-4C52-968A-5598C84CAC0E}" srcOrd="3" destOrd="0" presId="urn:microsoft.com/office/officeart/2005/8/layout/hList7"/>
    <dgm:cxn modelId="{1E85E433-69C3-46D0-99DA-0A4B2EDAE983}" type="presParOf" srcId="{302D4ADD-C5F0-4C2A-84E6-3318894B4C1F}" destId="{52823BD5-02AA-479A-962B-69FAB847CC18}" srcOrd="3" destOrd="0" presId="urn:microsoft.com/office/officeart/2005/8/layout/hList7"/>
    <dgm:cxn modelId="{B3A92B40-9819-49D6-9350-AEC513BAF734}" type="presParOf" srcId="{302D4ADD-C5F0-4C2A-84E6-3318894B4C1F}" destId="{CC982EF8-10E0-49AE-90E4-C816A880B512}" srcOrd="4" destOrd="0" presId="urn:microsoft.com/office/officeart/2005/8/layout/hList7"/>
    <dgm:cxn modelId="{B0D24075-037C-4D9A-91F8-E9C2D9236BE7}" type="presParOf" srcId="{CC982EF8-10E0-49AE-90E4-C816A880B512}" destId="{8874425E-B4C0-47E1-B130-4BF422397FFA}" srcOrd="0" destOrd="0" presId="urn:microsoft.com/office/officeart/2005/8/layout/hList7"/>
    <dgm:cxn modelId="{AAE45AE5-FE21-4CDC-89E3-F4908A65A1B6}" type="presParOf" srcId="{CC982EF8-10E0-49AE-90E4-C816A880B512}" destId="{AC11660D-0F04-4AB3-A2FF-684CC07887EF}" srcOrd="1" destOrd="0" presId="urn:microsoft.com/office/officeart/2005/8/layout/hList7"/>
    <dgm:cxn modelId="{0D211C29-5182-457E-9B8E-0D90525A3BA3}" type="presParOf" srcId="{CC982EF8-10E0-49AE-90E4-C816A880B512}" destId="{295B98AD-4C10-4495-BE39-BDAF12306390}" srcOrd="2" destOrd="0" presId="urn:microsoft.com/office/officeart/2005/8/layout/hList7"/>
    <dgm:cxn modelId="{6328AB61-EBFB-45A8-B9D8-91D8B2644785}" type="presParOf" srcId="{CC982EF8-10E0-49AE-90E4-C816A880B512}" destId="{2A804F4D-9F36-45B6-A11A-8DC2BB3F04E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206B1-CC23-4F40-8184-612BA2D0240C}">
      <dsp:nvSpPr>
        <dsp:cNvPr id="0" name=""/>
        <dsp:cNvSpPr/>
      </dsp:nvSpPr>
      <dsp:spPr>
        <a:xfrm>
          <a:off x="3953" y="386645"/>
          <a:ext cx="2377306" cy="761677"/>
        </a:xfrm>
        <a:prstGeom prst="round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sv-SE" sz="1900" b="1" kern="1200" dirty="0">
              <a:solidFill>
                <a:schemeClr val="bg1"/>
              </a:solidFill>
            </a:rPr>
            <a:t>Nytt och utökat innehåll</a:t>
          </a:r>
        </a:p>
      </dsp:txBody>
      <dsp:txXfrm>
        <a:off x="41135" y="423827"/>
        <a:ext cx="2302942" cy="687313"/>
      </dsp:txXfrm>
    </dsp:sp>
    <dsp:sp modelId="{EDF85F9C-A1A4-466F-A943-8B3210560A41}">
      <dsp:nvSpPr>
        <dsp:cNvPr id="0" name=""/>
        <dsp:cNvSpPr/>
      </dsp:nvSpPr>
      <dsp:spPr>
        <a:xfrm>
          <a:off x="3953" y="1148322"/>
          <a:ext cx="2377306" cy="2816369"/>
        </a:xfrm>
        <a:prstGeom prst="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sv-SE" sz="1900" kern="1200" dirty="0"/>
            <a:t>Alla filmer nya eller uppdaterade.</a:t>
          </a:r>
        </a:p>
        <a:p>
          <a:pPr marL="171450" lvl="1" indent="-171450" algn="l" defTabSz="844550">
            <a:lnSpc>
              <a:spcPct val="90000"/>
            </a:lnSpc>
            <a:spcBef>
              <a:spcPct val="0"/>
            </a:spcBef>
            <a:spcAft>
              <a:spcPct val="15000"/>
            </a:spcAft>
            <a:buChar char="•"/>
          </a:pPr>
          <a:r>
            <a:rPr lang="sv-SE" sz="1900" kern="1200" dirty="0"/>
            <a:t>Anpassat till Arbetsmiljöverkets regelförnyelse 2025.</a:t>
          </a:r>
        </a:p>
        <a:p>
          <a:pPr marL="171450" lvl="1" indent="-171450" algn="l" defTabSz="844550">
            <a:lnSpc>
              <a:spcPct val="90000"/>
            </a:lnSpc>
            <a:spcBef>
              <a:spcPct val="0"/>
            </a:spcBef>
            <a:spcAft>
              <a:spcPct val="15000"/>
            </a:spcAft>
            <a:buChar char="•"/>
          </a:pPr>
          <a:r>
            <a:rPr lang="sv-SE" sz="1900" kern="1200" baseline="0" dirty="0"/>
            <a:t>Kunskapstester för deltagarna.</a:t>
          </a:r>
          <a:endParaRPr lang="sv-SE" sz="1900" kern="1200" dirty="0"/>
        </a:p>
        <a:p>
          <a:pPr marL="171450" lvl="1" indent="-171450" algn="l" defTabSz="844550">
            <a:lnSpc>
              <a:spcPct val="90000"/>
            </a:lnSpc>
            <a:spcBef>
              <a:spcPct val="0"/>
            </a:spcBef>
            <a:spcAft>
              <a:spcPct val="15000"/>
            </a:spcAft>
            <a:buChar char="•"/>
          </a:pPr>
          <a:endParaRPr lang="sv-SE" sz="1900" kern="1200" dirty="0"/>
        </a:p>
      </dsp:txBody>
      <dsp:txXfrm>
        <a:off x="3953" y="1148322"/>
        <a:ext cx="2377306" cy="2816369"/>
      </dsp:txXfrm>
    </dsp:sp>
    <dsp:sp modelId="{0573F714-6C03-4BCF-827A-D9FAA449CC42}">
      <dsp:nvSpPr>
        <dsp:cNvPr id="0" name=""/>
        <dsp:cNvSpPr/>
      </dsp:nvSpPr>
      <dsp:spPr>
        <a:xfrm>
          <a:off x="2714082" y="386645"/>
          <a:ext cx="2377306" cy="761677"/>
        </a:xfrm>
        <a:prstGeom prst="round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sv-SE" sz="1900" b="1" kern="1200" dirty="0">
              <a:solidFill>
                <a:schemeClr val="bg1"/>
              </a:solidFill>
            </a:rPr>
            <a:t>Mer flexibelt och anpassningsbart</a:t>
          </a:r>
        </a:p>
      </dsp:txBody>
      <dsp:txXfrm>
        <a:off x="2751264" y="423827"/>
        <a:ext cx="2302942" cy="687313"/>
      </dsp:txXfrm>
    </dsp:sp>
    <dsp:sp modelId="{23022E74-0D90-4AF2-B8DD-E9450FC47333}">
      <dsp:nvSpPr>
        <dsp:cNvPr id="0" name=""/>
        <dsp:cNvSpPr/>
      </dsp:nvSpPr>
      <dsp:spPr>
        <a:xfrm>
          <a:off x="2714082" y="1148322"/>
          <a:ext cx="2377306" cy="2816369"/>
        </a:xfrm>
        <a:prstGeom prst="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sv-SE" sz="1900" kern="1200" dirty="0"/>
            <a:t>Fristående, tidsatta lektioner.</a:t>
          </a:r>
        </a:p>
        <a:p>
          <a:pPr marL="171450" lvl="1" indent="-171450" algn="l" defTabSz="844550">
            <a:lnSpc>
              <a:spcPct val="90000"/>
            </a:lnSpc>
            <a:spcBef>
              <a:spcPct val="0"/>
            </a:spcBef>
            <a:spcAft>
              <a:spcPct val="15000"/>
            </a:spcAft>
            <a:buChar char="•"/>
          </a:pPr>
          <a:r>
            <a:rPr lang="sv-SE" sz="1900" kern="1200" dirty="0"/>
            <a:t>Enkelt att anpassa och komplettera efter verksamhet.</a:t>
          </a:r>
        </a:p>
      </dsp:txBody>
      <dsp:txXfrm>
        <a:off x="2714082" y="1148322"/>
        <a:ext cx="2377306" cy="2816369"/>
      </dsp:txXfrm>
    </dsp:sp>
    <dsp:sp modelId="{3E2F7654-C760-417B-B0BA-5A6BC7BABF8D}">
      <dsp:nvSpPr>
        <dsp:cNvPr id="0" name=""/>
        <dsp:cNvSpPr/>
      </dsp:nvSpPr>
      <dsp:spPr>
        <a:xfrm>
          <a:off x="5424211" y="386645"/>
          <a:ext cx="2377306" cy="761677"/>
        </a:xfrm>
        <a:prstGeom prst="round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sv-SE" sz="1900" b="1" kern="1200" dirty="0">
              <a:solidFill>
                <a:schemeClr val="bg1"/>
              </a:solidFill>
            </a:rPr>
            <a:t>Bättre stöd för utbildningsledare</a:t>
          </a:r>
        </a:p>
      </dsp:txBody>
      <dsp:txXfrm>
        <a:off x="5461393" y="423827"/>
        <a:ext cx="2302942" cy="687313"/>
      </dsp:txXfrm>
    </dsp:sp>
    <dsp:sp modelId="{62CCA9FF-D039-40B9-BB82-CB1FD90145B4}">
      <dsp:nvSpPr>
        <dsp:cNvPr id="0" name=""/>
        <dsp:cNvSpPr/>
      </dsp:nvSpPr>
      <dsp:spPr>
        <a:xfrm>
          <a:off x="5424211" y="1148322"/>
          <a:ext cx="2377306" cy="2816369"/>
        </a:xfrm>
        <a:prstGeom prst="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sv-SE" sz="1900" kern="1200" baseline="0" dirty="0"/>
            <a:t>Stöd att planera.</a:t>
          </a:r>
          <a:endParaRPr lang="sv-SE" sz="1900" kern="1200" dirty="0"/>
        </a:p>
        <a:p>
          <a:pPr marL="171450" lvl="1" indent="-171450" algn="l" defTabSz="844550">
            <a:lnSpc>
              <a:spcPct val="90000"/>
            </a:lnSpc>
            <a:spcBef>
              <a:spcPct val="0"/>
            </a:spcBef>
            <a:spcAft>
              <a:spcPct val="15000"/>
            </a:spcAft>
            <a:buChar char="•"/>
          </a:pPr>
          <a:r>
            <a:rPr lang="sv-SE" sz="1900" kern="1200" baseline="0" dirty="0"/>
            <a:t>Talarstöd att utgå från.</a:t>
          </a:r>
          <a:endParaRPr lang="sv-SE" sz="1900" kern="1200" dirty="0"/>
        </a:p>
        <a:p>
          <a:pPr marL="171450" lvl="1" indent="-171450" algn="l" defTabSz="844550">
            <a:lnSpc>
              <a:spcPct val="90000"/>
            </a:lnSpc>
            <a:spcBef>
              <a:spcPct val="0"/>
            </a:spcBef>
            <a:spcAft>
              <a:spcPct val="15000"/>
            </a:spcAft>
            <a:buChar char="•"/>
          </a:pPr>
          <a:r>
            <a:rPr lang="sv-SE" sz="1900" kern="1200" baseline="0" dirty="0"/>
            <a:t>Lättanvänt presentationsläge.</a:t>
          </a:r>
          <a:endParaRPr lang="sv-SE" sz="1900" kern="1200" dirty="0"/>
        </a:p>
      </dsp:txBody>
      <dsp:txXfrm>
        <a:off x="5424211" y="1148322"/>
        <a:ext cx="2377306" cy="2816369"/>
      </dsp:txXfrm>
    </dsp:sp>
    <dsp:sp modelId="{769F0A87-AC38-4E34-B3E4-297DBE5A631E}">
      <dsp:nvSpPr>
        <dsp:cNvPr id="0" name=""/>
        <dsp:cNvSpPr/>
      </dsp:nvSpPr>
      <dsp:spPr>
        <a:xfrm>
          <a:off x="8134340" y="386645"/>
          <a:ext cx="2377306" cy="761677"/>
        </a:xfrm>
        <a:prstGeom prst="round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sv-SE" sz="1900" b="1" kern="1200" dirty="0">
              <a:solidFill>
                <a:schemeClr val="bg1"/>
              </a:solidFill>
            </a:rPr>
            <a:t>Bättre upplevelse för deltagarna</a:t>
          </a:r>
        </a:p>
      </dsp:txBody>
      <dsp:txXfrm>
        <a:off x="8171522" y="423827"/>
        <a:ext cx="2302942" cy="687313"/>
      </dsp:txXfrm>
    </dsp:sp>
    <dsp:sp modelId="{5F994FE5-1D8F-4D51-99DB-E6D61DCF2729}">
      <dsp:nvSpPr>
        <dsp:cNvPr id="0" name=""/>
        <dsp:cNvSpPr/>
      </dsp:nvSpPr>
      <dsp:spPr>
        <a:xfrm>
          <a:off x="8134340" y="1148322"/>
          <a:ext cx="2377306" cy="2816369"/>
        </a:xfrm>
        <a:prstGeom prst="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sv-SE" sz="1900" kern="1200" baseline="0" dirty="0"/>
            <a:t>Visuellt bättre och tydligare bilder.</a:t>
          </a:r>
          <a:endParaRPr lang="sv-SE" sz="1900" kern="1200" dirty="0"/>
        </a:p>
        <a:p>
          <a:pPr marL="171450" lvl="1" indent="-171450" algn="l" defTabSz="844550">
            <a:lnSpc>
              <a:spcPct val="90000"/>
            </a:lnSpc>
            <a:spcBef>
              <a:spcPct val="0"/>
            </a:spcBef>
            <a:spcAft>
              <a:spcPct val="15000"/>
            </a:spcAft>
            <a:buChar char="•"/>
          </a:pPr>
          <a:r>
            <a:rPr lang="sv-SE" sz="1900" kern="1200" baseline="0" dirty="0"/>
            <a:t>Material att använda efter utbildningen.</a:t>
          </a:r>
          <a:endParaRPr lang="sv-SE" sz="1900" kern="1200" dirty="0"/>
        </a:p>
      </dsp:txBody>
      <dsp:txXfrm>
        <a:off x="8134340" y="1148322"/>
        <a:ext cx="2377306" cy="2816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E6EE0-54E2-44FE-842F-03C89DD6BF68}">
      <dsp:nvSpPr>
        <dsp:cNvPr id="0" name=""/>
        <dsp:cNvSpPr/>
      </dsp:nvSpPr>
      <dsp:spPr>
        <a:xfrm>
          <a:off x="2189" y="0"/>
          <a:ext cx="3406654" cy="3476370"/>
        </a:xfrm>
        <a:prstGeom prst="roundRect">
          <a:avLst>
            <a:gd name="adj" fmla="val 10000"/>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ctr" defTabSz="844550">
            <a:lnSpc>
              <a:spcPct val="90000"/>
            </a:lnSpc>
            <a:spcBef>
              <a:spcPct val="0"/>
            </a:spcBef>
            <a:spcAft>
              <a:spcPct val="35000"/>
            </a:spcAft>
            <a:buNone/>
          </a:pPr>
          <a:r>
            <a:rPr lang="sv-SE" sz="1900" b="1" kern="1200"/>
            <a:t>Suntarbetslivs arbetsmiljöutbildning</a:t>
          </a:r>
        </a:p>
        <a:p>
          <a:pPr marL="114300" lvl="1" indent="-114300" algn="ctr" defTabSz="666750">
            <a:lnSpc>
              <a:spcPct val="90000"/>
            </a:lnSpc>
            <a:spcBef>
              <a:spcPct val="0"/>
            </a:spcBef>
            <a:spcAft>
              <a:spcPct val="15000"/>
            </a:spcAft>
            <a:buNone/>
          </a:pPr>
          <a:r>
            <a:rPr lang="sv-SE" sz="1500" kern="1200"/>
            <a:t>Gemensam bas för</a:t>
          </a:r>
          <a:br>
            <a:rPr lang="sv-SE" sz="1500" kern="1200"/>
          </a:br>
          <a:r>
            <a:rPr lang="sv-SE" sz="1500" kern="1200"/>
            <a:t>chefer och skyddsombud</a:t>
          </a:r>
        </a:p>
      </dsp:txBody>
      <dsp:txXfrm>
        <a:off x="2189" y="1390548"/>
        <a:ext cx="3406654" cy="1390548"/>
      </dsp:txXfrm>
    </dsp:sp>
    <dsp:sp modelId="{F662421F-CAF8-470E-B9D3-DD2192AE8B67}">
      <dsp:nvSpPr>
        <dsp:cNvPr id="0" name=""/>
        <dsp:cNvSpPr/>
      </dsp:nvSpPr>
      <dsp:spPr>
        <a:xfrm>
          <a:off x="1126701" y="208582"/>
          <a:ext cx="1157631" cy="1157631"/>
        </a:xfrm>
        <a:prstGeom prst="ellipse">
          <a:avLst/>
        </a:prstGeom>
        <a:blipFill rotWithShape="1">
          <a:blip xmlns:r="http://schemas.openxmlformats.org/officeDocument/2006/relationships" r:embed="rId1"/>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CF4EC7-CE04-48F7-8ED8-EF81DFA50A5A}">
      <dsp:nvSpPr>
        <dsp:cNvPr id="0" name=""/>
        <dsp:cNvSpPr/>
      </dsp:nvSpPr>
      <dsp:spPr>
        <a:xfrm>
          <a:off x="3511043" y="0"/>
          <a:ext cx="3406654" cy="3476370"/>
        </a:xfrm>
        <a:prstGeom prst="roundRect">
          <a:avLst>
            <a:gd name="adj" fmla="val 10000"/>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ctr" defTabSz="844550">
            <a:lnSpc>
              <a:spcPct val="90000"/>
            </a:lnSpc>
            <a:spcBef>
              <a:spcPct val="0"/>
            </a:spcBef>
            <a:spcAft>
              <a:spcPct val="35000"/>
            </a:spcAft>
            <a:buNone/>
          </a:pPr>
          <a:r>
            <a:rPr lang="sv-SE" sz="1900" b="1" kern="1200"/>
            <a:t>SAM-verkstan</a:t>
          </a:r>
        </a:p>
        <a:p>
          <a:pPr marL="114300" lvl="1" indent="-114300" algn="ctr" defTabSz="666750">
            <a:lnSpc>
              <a:spcPct val="90000"/>
            </a:lnSpc>
            <a:spcBef>
              <a:spcPct val="0"/>
            </a:spcBef>
            <a:spcAft>
              <a:spcPct val="15000"/>
            </a:spcAft>
            <a:buNone/>
          </a:pPr>
          <a:r>
            <a:rPr lang="sv-SE" sz="1500" kern="1200" dirty="0"/>
            <a:t>Chefens och skyddsombudets gemensamma verktyg</a:t>
          </a:r>
        </a:p>
      </dsp:txBody>
      <dsp:txXfrm>
        <a:off x="3511043" y="1390548"/>
        <a:ext cx="3406654" cy="1390548"/>
      </dsp:txXfrm>
    </dsp:sp>
    <dsp:sp modelId="{F41B6B94-EEE8-4C52-968A-5598C84CAC0E}">
      <dsp:nvSpPr>
        <dsp:cNvPr id="0" name=""/>
        <dsp:cNvSpPr/>
      </dsp:nvSpPr>
      <dsp:spPr>
        <a:xfrm>
          <a:off x="4635555" y="208582"/>
          <a:ext cx="1157631" cy="1157631"/>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74425E-B4C0-47E1-B130-4BF422397FFA}">
      <dsp:nvSpPr>
        <dsp:cNvPr id="0" name=""/>
        <dsp:cNvSpPr/>
      </dsp:nvSpPr>
      <dsp:spPr>
        <a:xfrm>
          <a:off x="7019897" y="0"/>
          <a:ext cx="3406654" cy="3476370"/>
        </a:xfrm>
        <a:prstGeom prst="roundRect">
          <a:avLst>
            <a:gd name="adj" fmla="val 10000"/>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ctr" defTabSz="844550">
            <a:lnSpc>
              <a:spcPct val="90000"/>
            </a:lnSpc>
            <a:spcBef>
              <a:spcPct val="0"/>
            </a:spcBef>
            <a:spcAft>
              <a:spcPct val="35000"/>
            </a:spcAft>
            <a:buNone/>
          </a:pPr>
          <a:r>
            <a:rPr lang="sv-SE" sz="1900" b="1" kern="1200" dirty="0"/>
            <a:t>Många fler stöd</a:t>
          </a:r>
        </a:p>
        <a:p>
          <a:pPr marL="114300" lvl="1" indent="-114300" algn="ctr" defTabSz="666750">
            <a:lnSpc>
              <a:spcPct val="90000"/>
            </a:lnSpc>
            <a:spcBef>
              <a:spcPct val="0"/>
            </a:spcBef>
            <a:spcAft>
              <a:spcPct val="15000"/>
            </a:spcAft>
            <a:buNone/>
          </a:pPr>
          <a:r>
            <a:rPr lang="sv-SE" sz="1500" kern="1200" dirty="0"/>
            <a:t>Inom alla arbetsmiljöområden</a:t>
          </a:r>
        </a:p>
      </dsp:txBody>
      <dsp:txXfrm>
        <a:off x="7019897" y="1390548"/>
        <a:ext cx="3406654" cy="1390548"/>
      </dsp:txXfrm>
    </dsp:sp>
    <dsp:sp modelId="{2A804F4D-9F36-45B6-A11A-8DC2BB3F04E6}">
      <dsp:nvSpPr>
        <dsp:cNvPr id="0" name=""/>
        <dsp:cNvSpPr/>
      </dsp:nvSpPr>
      <dsp:spPr>
        <a:xfrm>
          <a:off x="8144409" y="208582"/>
          <a:ext cx="1157631" cy="1157631"/>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3322" t="14137" r="14137" b="13322"/>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140382-4492-4550-AF16-6CEDDA003B06}">
      <dsp:nvSpPr>
        <dsp:cNvPr id="0" name=""/>
        <dsp:cNvSpPr/>
      </dsp:nvSpPr>
      <dsp:spPr>
        <a:xfrm>
          <a:off x="325138" y="2781096"/>
          <a:ext cx="9778464" cy="521455"/>
        </a:xfrm>
        <a:prstGeom prst="leftRightArrow">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4BE97-96BB-4DD7-B705-C6DDAF2BA631}" type="datetimeFigureOut">
              <a:rPr lang="sv-SE" smtClean="0"/>
              <a:t>2024-05-13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CC0FD-9A77-4C29-9FDB-049254C09030}" type="slidenum">
              <a:rPr lang="sv-SE" smtClean="0"/>
              <a:t>‹#›</a:t>
            </a:fld>
            <a:endParaRPr lang="sv-SE"/>
          </a:p>
        </p:txBody>
      </p:sp>
    </p:spTree>
    <p:extLst>
      <p:ext uri="{BB962C8B-B14F-4D97-AF65-F5344CB8AC3E}">
        <p14:creationId xmlns:p14="http://schemas.microsoft.com/office/powerpoint/2010/main" val="224349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2CC0FD-9A77-4C29-9FDB-049254C09030}" type="slidenum">
              <a:rPr lang="sv-SE" smtClean="0"/>
              <a:t>2</a:t>
            </a:fld>
            <a:endParaRPr lang="sv-SE"/>
          </a:p>
        </p:txBody>
      </p:sp>
    </p:spTree>
    <p:extLst>
      <p:ext uri="{BB962C8B-B14F-4D97-AF65-F5344CB8AC3E}">
        <p14:creationId xmlns:p14="http://schemas.microsoft.com/office/powerpoint/2010/main" val="364084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Innehållet i utbildningen är uppdelat i sex temaområden/moduler.</a:t>
            </a:r>
          </a:p>
          <a:p>
            <a:r>
              <a:rPr lang="sv-SE" dirty="0"/>
              <a:t>Det finns material för fyra timmar per tema, inklusive pauser. </a:t>
            </a:r>
          </a:p>
          <a:p>
            <a:r>
              <a:rPr lang="sv-SE" dirty="0"/>
              <a:t>Om deltagarna på utbildningen går en arbetsmiljöutbildning för allra första gången bör allt material användas för att säkerställa grundkunskaperna i SAM.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Även om modulerna är numrerade och placerade i en logisk ordning så måste de inte användas i nummerordning.</a:t>
            </a:r>
          </a:p>
        </p:txBody>
      </p:sp>
      <p:sp>
        <p:nvSpPr>
          <p:cNvPr id="4" name="Platshållare för bildnummer 3"/>
          <p:cNvSpPr>
            <a:spLocks noGrp="1"/>
          </p:cNvSpPr>
          <p:nvPr>
            <p:ph type="sldNum" sz="quarter" idx="5"/>
          </p:nvPr>
        </p:nvSpPr>
        <p:spPr/>
        <p:txBody>
          <a:bodyPr/>
          <a:lstStyle/>
          <a:p>
            <a:fld id="{362CC0FD-9A77-4C29-9FDB-049254C09030}" type="slidenum">
              <a:rPr lang="sv-SE" smtClean="0"/>
              <a:t>11</a:t>
            </a:fld>
            <a:endParaRPr lang="sv-SE"/>
          </a:p>
        </p:txBody>
      </p:sp>
    </p:spTree>
    <p:extLst>
      <p:ext uri="{BB962C8B-B14F-4D97-AF65-F5344CB8AC3E}">
        <p14:creationId xmlns:p14="http://schemas.microsoft.com/office/powerpoint/2010/main" val="252704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Varje modul är indelad i flera fristående lektioner som syns i den här översikten. </a:t>
            </a:r>
          </a:p>
          <a:p>
            <a:r>
              <a:rPr lang="sv-SE" dirty="0"/>
              <a:t>En typisk lektion är 40-50 min lång. De har ett varierat innehåll där teori, dialog, film och övningar blandas.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enkelt att få en överblick över de olika ämnena. Det här konceptet ger flexibilitet. Man kan anpassa både tid och omfattning vid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Innehållet är tänkt att ge grundkunskap inom respektive ämne utan att gå för mycket på djupet. I fokus är att deltagarna lär sig arbetssättet SAM som de sedan kan tillämpa på allt de kommer möta inom arbetsmiljön.</a:t>
            </a:r>
          </a:p>
        </p:txBody>
      </p:sp>
      <p:sp>
        <p:nvSpPr>
          <p:cNvPr id="4" name="Platshållare för bildnummer 3"/>
          <p:cNvSpPr>
            <a:spLocks noGrp="1"/>
          </p:cNvSpPr>
          <p:nvPr>
            <p:ph type="sldNum" sz="quarter" idx="5"/>
          </p:nvPr>
        </p:nvSpPr>
        <p:spPr/>
        <p:txBody>
          <a:bodyPr/>
          <a:lstStyle/>
          <a:p>
            <a:fld id="{E71B5D58-1387-4385-A7F0-FA6862C94009}" type="slidenum">
              <a:rPr lang="sv-SE" smtClean="0"/>
              <a:t>12</a:t>
            </a:fld>
            <a:endParaRPr lang="sv-SE"/>
          </a:p>
        </p:txBody>
      </p:sp>
    </p:spTree>
    <p:extLst>
      <p:ext uri="{BB962C8B-B14F-4D97-AF65-F5344CB8AC3E}">
        <p14:creationId xmlns:p14="http://schemas.microsoft.com/office/powerpoint/2010/main" val="41322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pPr>
            <a:r>
              <a:rPr lang="sv-SE" sz="1800" dirty="0">
                <a:effectLst/>
                <a:latin typeface="Cambria" panose="02040503050406030204" pitchFamily="18" charset="0"/>
                <a:ea typeface="Calibri" panose="020F0502020204030204" pitchFamily="34" charset="0"/>
                <a:cs typeface="Times New Roman" panose="02020603050405020304" pitchFamily="18" charset="0"/>
              </a:rPr>
              <a:t>Arbetsmiljöutbildningen består av </a:t>
            </a:r>
            <a:r>
              <a:rPr lang="sv-SE" sz="1800" b="1" dirty="0">
                <a:effectLst/>
                <a:latin typeface="Cambria" panose="02040503050406030204" pitchFamily="18" charset="0"/>
                <a:ea typeface="Calibri" panose="020F0502020204030204" pitchFamily="34" charset="0"/>
                <a:cs typeface="Times New Roman" panose="02020603050405020304" pitchFamily="18" charset="0"/>
              </a:rPr>
              <a:t>tre delar </a:t>
            </a:r>
            <a:r>
              <a:rPr lang="sv-SE" sz="1800" b="0" dirty="0">
                <a:effectLst/>
                <a:latin typeface="Cambria" panose="02040503050406030204" pitchFamily="18" charset="0"/>
                <a:ea typeface="Calibri" panose="020F0502020204030204" pitchFamily="34" charset="0"/>
                <a:cs typeface="Times New Roman" panose="02020603050405020304" pitchFamily="18" charset="0"/>
              </a:rPr>
              <a:t>som ger utbildningsledarna stöd hela vägen samt hjälper deltagarna gå från teori till praktik.</a:t>
            </a:r>
          </a:p>
          <a:p>
            <a:pPr>
              <a:lnSpc>
                <a:spcPct val="115000"/>
              </a:lnSpc>
            </a:pPr>
            <a:endParaRPr lang="sv-SE"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sv-SE" sz="1800" b="1" dirty="0">
                <a:effectLst/>
                <a:latin typeface="Cambria" panose="02040503050406030204" pitchFamily="18" charset="0"/>
                <a:ea typeface="Calibri" panose="020F0502020204030204" pitchFamily="34" charset="0"/>
                <a:cs typeface="Times New Roman" panose="02020603050405020304" pitchFamily="18" charset="0"/>
              </a:rPr>
              <a:t>Planera</a:t>
            </a:r>
            <a:r>
              <a:rPr lang="sv-SE" sz="1800" dirty="0">
                <a:effectLst/>
                <a:latin typeface="Cambria" panose="02040503050406030204" pitchFamily="18" charset="0"/>
                <a:ea typeface="Calibri" panose="020F0502020204030204" pitchFamily="34" charset="0"/>
                <a:cs typeface="Times New Roman" panose="02020603050405020304" pitchFamily="18" charset="0"/>
              </a:rPr>
              <a:t> - som är till för utbildningsledarna. Här kan de förbereda utbildningstillfällena</a:t>
            </a:r>
          </a:p>
          <a:p>
            <a:pPr marL="285750" indent="-285750">
              <a:lnSpc>
                <a:spcPct val="115000"/>
              </a:lnSpc>
              <a:buFont typeface="Arial" panose="020B0604020202020204" pitchFamily="34" charset="0"/>
              <a:buChar char="•"/>
            </a:pPr>
            <a:r>
              <a:rPr lang="sv-SE" sz="1800" b="1" dirty="0">
                <a:effectLst/>
                <a:latin typeface="Cambria" panose="02040503050406030204" pitchFamily="18" charset="0"/>
                <a:ea typeface="Calibri" panose="020F0502020204030204" pitchFamily="34" charset="0"/>
                <a:cs typeface="Times New Roman" panose="02020603050405020304" pitchFamily="18" charset="0"/>
              </a:rPr>
              <a:t>Genomför</a:t>
            </a:r>
            <a:r>
              <a:rPr lang="sv-SE" sz="1800" dirty="0">
                <a:effectLst/>
                <a:latin typeface="Cambria" panose="02040503050406030204" pitchFamily="18" charset="0"/>
                <a:ea typeface="Calibri" panose="020F0502020204030204" pitchFamily="34" charset="0"/>
                <a:cs typeface="Times New Roman" panose="02020603050405020304" pitchFamily="18" charset="0"/>
              </a:rPr>
              <a:t> - där utbildningsledarna håller utbildningen för deltagarna. </a:t>
            </a:r>
          </a:p>
          <a:p>
            <a:pPr marL="285750" indent="-285750">
              <a:lnSpc>
                <a:spcPct val="115000"/>
              </a:lnSpc>
              <a:buFont typeface="Arial" panose="020B0604020202020204" pitchFamily="34" charset="0"/>
              <a:buChar char="•"/>
            </a:pPr>
            <a:r>
              <a:rPr lang="sv-SE" sz="1800" b="1" dirty="0">
                <a:effectLst/>
                <a:latin typeface="Cambria" panose="02040503050406030204" pitchFamily="18" charset="0"/>
                <a:ea typeface="Calibri" panose="020F0502020204030204" pitchFamily="34" charset="0"/>
                <a:cs typeface="Times New Roman" panose="02020603050405020304" pitchFamily="18" charset="0"/>
              </a:rPr>
              <a:t>Efter utbildningen</a:t>
            </a:r>
            <a:r>
              <a:rPr lang="sv-SE" sz="1800" dirty="0">
                <a:effectLst/>
                <a:latin typeface="Cambria" panose="02040503050406030204" pitchFamily="18" charset="0"/>
                <a:ea typeface="Calibri" panose="020F0502020204030204" pitchFamily="34" charset="0"/>
                <a:cs typeface="Times New Roman" panose="02020603050405020304" pitchFamily="18" charset="0"/>
              </a:rPr>
              <a:t>  - som riktar sig till de som gått utbildningen. Material som underlättar att börja tillämpa kunskaperna.</a:t>
            </a:r>
          </a:p>
        </p:txBody>
      </p:sp>
      <p:sp>
        <p:nvSpPr>
          <p:cNvPr id="4" name="Platshållare för bildnummer 3"/>
          <p:cNvSpPr>
            <a:spLocks noGrp="1"/>
          </p:cNvSpPr>
          <p:nvPr>
            <p:ph type="sldNum" sz="quarter" idx="5"/>
          </p:nvPr>
        </p:nvSpPr>
        <p:spPr/>
        <p:txBody>
          <a:bodyPr/>
          <a:lstStyle/>
          <a:p>
            <a:fld id="{E71B5D58-1387-4385-A7F0-FA6862C94009}" type="slidenum">
              <a:rPr lang="sv-SE" smtClean="0"/>
              <a:t>13</a:t>
            </a:fld>
            <a:endParaRPr lang="sv-SE"/>
          </a:p>
        </p:txBody>
      </p:sp>
    </p:spTree>
    <p:extLst>
      <p:ext uri="{BB962C8B-B14F-4D97-AF65-F5344CB8AC3E}">
        <p14:creationId xmlns:p14="http://schemas.microsoft.com/office/powerpoint/2010/main" val="244971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Planera-delen förbereder utbildningsledaren utbildningstillfällena.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en vy kan man förhandsvisa en lektion i taget och samtidigt se talarstödet och hänvisning till lagar och föreskrifter. Här finns också tips och stöd kring hur man kan leda gruppen och var det är lämpligt att komplettera med information om hur vi gör hos oss.</a:t>
            </a:r>
          </a:p>
          <a:p>
            <a:r>
              <a:rPr lang="sv-SE" dirty="0"/>
              <a:t>Talarstödet kan också laddas ner till den egna datorn och kompletteras med egna anteckningar.</a:t>
            </a:r>
          </a:p>
        </p:txBody>
      </p:sp>
      <p:sp>
        <p:nvSpPr>
          <p:cNvPr id="4" name="Platshållare för bildnummer 3"/>
          <p:cNvSpPr>
            <a:spLocks noGrp="1"/>
          </p:cNvSpPr>
          <p:nvPr>
            <p:ph type="sldNum" sz="quarter" idx="5"/>
          </p:nvPr>
        </p:nvSpPr>
        <p:spPr/>
        <p:txBody>
          <a:bodyPr/>
          <a:lstStyle/>
          <a:p>
            <a:fld id="{362CC0FD-9A77-4C29-9FDB-049254C09030}" type="slidenum">
              <a:rPr lang="sv-SE" smtClean="0"/>
              <a:t>14</a:t>
            </a:fld>
            <a:endParaRPr lang="sv-SE"/>
          </a:p>
        </p:txBody>
      </p:sp>
    </p:spTree>
    <p:extLst>
      <p:ext uri="{BB962C8B-B14F-4D97-AF65-F5344CB8AC3E}">
        <p14:creationId xmlns:p14="http://schemas.microsoft.com/office/powerpoint/2010/main" val="1953580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det är dags för utbildningstillfället används Genomför-delen.</a:t>
            </a:r>
          </a:p>
          <a:p>
            <a:r>
              <a:rPr lang="sv-SE" dirty="0"/>
              <a:t>Det finns kunskapsmål för respektive modul och man får en överblick över lektionerna som ingår.</a:t>
            </a:r>
          </a:p>
          <a:p>
            <a:r>
              <a:rPr lang="sv-SE" dirty="0"/>
              <a:t>Det finns också stöd för att inleda utbildningen på ett bra sätt.</a:t>
            </a:r>
          </a:p>
        </p:txBody>
      </p:sp>
      <p:sp>
        <p:nvSpPr>
          <p:cNvPr id="4" name="Platshållare för bildnummer 3"/>
          <p:cNvSpPr>
            <a:spLocks noGrp="1"/>
          </p:cNvSpPr>
          <p:nvPr>
            <p:ph type="sldNum" sz="quarter" idx="5"/>
          </p:nvPr>
        </p:nvSpPr>
        <p:spPr/>
        <p:txBody>
          <a:bodyPr/>
          <a:lstStyle/>
          <a:p>
            <a:fld id="{362CC0FD-9A77-4C29-9FDB-049254C09030}" type="slidenum">
              <a:rPr lang="sv-SE" smtClean="0"/>
              <a:t>15</a:t>
            </a:fld>
            <a:endParaRPr lang="sv-SE"/>
          </a:p>
        </p:txBody>
      </p:sp>
    </p:spTree>
    <p:extLst>
      <p:ext uri="{BB962C8B-B14F-4D97-AF65-F5344CB8AC3E}">
        <p14:creationId xmlns:p14="http://schemas.microsoft.com/office/powerpoint/2010/main" val="3834643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man klickar på en lektion aktiveras ett enkelt presentationsläge. Bara att välja fullskärmsläge och projicera bilden på stor skärm för deltagarna. Man använder pilknapparna för att gå framåt/bakåt i presentationen.</a:t>
            </a:r>
          </a:p>
        </p:txBody>
      </p:sp>
      <p:sp>
        <p:nvSpPr>
          <p:cNvPr id="4" name="Platshållare för bildnummer 3"/>
          <p:cNvSpPr>
            <a:spLocks noGrp="1"/>
          </p:cNvSpPr>
          <p:nvPr>
            <p:ph type="sldNum" sz="quarter" idx="5"/>
          </p:nvPr>
        </p:nvSpPr>
        <p:spPr/>
        <p:txBody>
          <a:bodyPr/>
          <a:lstStyle/>
          <a:p>
            <a:fld id="{362CC0FD-9A77-4C29-9FDB-049254C09030}" type="slidenum">
              <a:rPr lang="sv-SE" smtClean="0"/>
              <a:t>16</a:t>
            </a:fld>
            <a:endParaRPr lang="sv-SE"/>
          </a:p>
        </p:txBody>
      </p:sp>
    </p:spTree>
    <p:extLst>
      <p:ext uri="{BB962C8B-B14F-4D97-AF65-F5344CB8AC3E}">
        <p14:creationId xmlns:p14="http://schemas.microsoft.com/office/powerpoint/2010/main" val="4127342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slutet av varje modul finns ett kunskapstest där deltagarna kan kolla av det dom lärt sig.</a:t>
            </a:r>
          </a:p>
        </p:txBody>
      </p:sp>
      <p:sp>
        <p:nvSpPr>
          <p:cNvPr id="4" name="Platshållare för bildnummer 3"/>
          <p:cNvSpPr>
            <a:spLocks noGrp="1"/>
          </p:cNvSpPr>
          <p:nvPr>
            <p:ph type="sldNum" sz="quarter" idx="5"/>
          </p:nvPr>
        </p:nvSpPr>
        <p:spPr/>
        <p:txBody>
          <a:bodyPr/>
          <a:lstStyle/>
          <a:p>
            <a:fld id="{362CC0FD-9A77-4C29-9FDB-049254C09030}" type="slidenum">
              <a:rPr lang="sv-SE" smtClean="0"/>
              <a:t>17</a:t>
            </a:fld>
            <a:endParaRPr lang="sv-SE"/>
          </a:p>
        </p:txBody>
      </p:sp>
    </p:spTree>
    <p:extLst>
      <p:ext uri="{BB962C8B-B14F-4D97-AF65-F5344CB8AC3E}">
        <p14:creationId xmlns:p14="http://schemas.microsoft.com/office/powerpoint/2010/main" val="12155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tredje delen ”Efter utbildningen” ges till deltagarna. Här får de startpaket, ett per modul, som innehåller mallar, stöd och verktyg som underlättar att börja göra arbetsmiljöarbetet.</a:t>
            </a:r>
          </a:p>
        </p:txBody>
      </p:sp>
      <p:sp>
        <p:nvSpPr>
          <p:cNvPr id="4" name="Platshållare för bildnummer 3"/>
          <p:cNvSpPr>
            <a:spLocks noGrp="1"/>
          </p:cNvSpPr>
          <p:nvPr>
            <p:ph type="sldNum" sz="quarter" idx="5"/>
          </p:nvPr>
        </p:nvSpPr>
        <p:spPr/>
        <p:txBody>
          <a:bodyPr/>
          <a:lstStyle/>
          <a:p>
            <a:fld id="{362CC0FD-9A77-4C29-9FDB-049254C09030}" type="slidenum">
              <a:rPr lang="sv-SE" smtClean="0"/>
              <a:t>18</a:t>
            </a:fld>
            <a:endParaRPr lang="sv-SE"/>
          </a:p>
        </p:txBody>
      </p:sp>
    </p:spTree>
    <p:extLst>
      <p:ext uri="{BB962C8B-B14F-4D97-AF65-F5344CB8AC3E}">
        <p14:creationId xmlns:p14="http://schemas.microsoft.com/office/powerpoint/2010/main" val="2055591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Hos Suntarbetsliv finns ett komplett stöd för att utveckla arbetsmiljön. Efter arbetsmiljöutbildningen finns verktyget SAM-verkstan som mycket konkret lotsar chefer och skyddsombud att få </a:t>
            </a:r>
            <a:r>
              <a:rPr lang="sv-SE" dirty="0" err="1"/>
              <a:t>rull</a:t>
            </a:r>
            <a:r>
              <a:rPr lang="sv-SE" dirty="0"/>
              <a:t> på arbetsmiljöarbetet tillsammans med medarbetarna. När behov uppstår inom något arbetsmiljöområde kan de också hitta många fler stöd att hämta från Suntarbetsliv.</a:t>
            </a:r>
          </a:p>
        </p:txBody>
      </p:sp>
      <p:sp>
        <p:nvSpPr>
          <p:cNvPr id="4" name="Platshållare för bildnummer 3"/>
          <p:cNvSpPr>
            <a:spLocks noGrp="1"/>
          </p:cNvSpPr>
          <p:nvPr>
            <p:ph type="sldNum" sz="quarter" idx="5"/>
          </p:nvPr>
        </p:nvSpPr>
        <p:spPr/>
        <p:txBody>
          <a:bodyPr/>
          <a:lstStyle/>
          <a:p>
            <a:fld id="{362CC0FD-9A77-4C29-9FDB-049254C09030}" type="slidenum">
              <a:rPr lang="sv-SE" smtClean="0"/>
              <a:t>19</a:t>
            </a:fld>
            <a:endParaRPr lang="sv-SE"/>
          </a:p>
        </p:txBody>
      </p:sp>
    </p:spTree>
    <p:extLst>
      <p:ext uri="{BB962C8B-B14F-4D97-AF65-F5344CB8AC3E}">
        <p14:creationId xmlns:p14="http://schemas.microsoft.com/office/powerpoint/2010/main" val="53924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in de egenskaper ni önskar jämföra i tabellen. Fyll i vad som gäller för er nuvarande arbetsmiljöutbildning om ni har en (annars ta bort den kolumnen).]</a:t>
            </a:r>
          </a:p>
        </p:txBody>
      </p:sp>
      <p:sp>
        <p:nvSpPr>
          <p:cNvPr id="4" name="Platshållare för bildnummer 3"/>
          <p:cNvSpPr>
            <a:spLocks noGrp="1"/>
          </p:cNvSpPr>
          <p:nvPr>
            <p:ph type="sldNum" sz="quarter" idx="5"/>
          </p:nvPr>
        </p:nvSpPr>
        <p:spPr/>
        <p:txBody>
          <a:bodyPr/>
          <a:lstStyle/>
          <a:p>
            <a:fld id="{362CC0FD-9A77-4C29-9FDB-049254C09030}" type="slidenum">
              <a:rPr lang="sv-SE" smtClean="0"/>
              <a:t>20</a:t>
            </a:fld>
            <a:endParaRPr lang="sv-SE"/>
          </a:p>
        </p:txBody>
      </p:sp>
    </p:spTree>
    <p:extLst>
      <p:ext uri="{BB962C8B-B14F-4D97-AF65-F5344CB8AC3E}">
        <p14:creationId xmlns:p14="http://schemas.microsoft.com/office/powerpoint/2010/main" val="149775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200" dirty="0">
                <a:cs typeface="Calibri"/>
              </a:rPr>
              <a:t>Fack och arbetsgivare har gått samman och bildat Suntarbetsliv. </a:t>
            </a:r>
            <a:r>
              <a:rPr lang="sv-SE" dirty="0"/>
              <a:t>Det är en ideell förening med uppdraget att ge stöd och inspiration till hur man praktiskt kan arbeta med arbetsmiljöfrågor. Här finns stöd som är anpassat för kommuner, regioner och kommunala företag.</a:t>
            </a:r>
          </a:p>
        </p:txBody>
      </p:sp>
      <p:sp>
        <p:nvSpPr>
          <p:cNvPr id="4" name="Platshållare för bildnummer 3"/>
          <p:cNvSpPr>
            <a:spLocks noGrp="1"/>
          </p:cNvSpPr>
          <p:nvPr>
            <p:ph type="sldNum" sz="quarter" idx="5"/>
          </p:nvPr>
        </p:nvSpPr>
        <p:spPr/>
        <p:txBody>
          <a:bodyPr/>
          <a:lstStyle/>
          <a:p>
            <a:fld id="{362CC0FD-9A77-4C29-9FDB-049254C09030}" type="slidenum">
              <a:rPr lang="sv-SE" smtClean="0"/>
              <a:t>3</a:t>
            </a:fld>
            <a:endParaRPr lang="sv-SE"/>
          </a:p>
        </p:txBody>
      </p:sp>
    </p:spTree>
    <p:extLst>
      <p:ext uri="{BB962C8B-B14F-4D97-AF65-F5344CB8AC3E}">
        <p14:creationId xmlns:p14="http://schemas.microsoft.com/office/powerpoint/2010/main" val="241573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Suntarbetsliv erbjuder sedan 2016 en grundutbildning i systematiskt arbetsmiljöarbete. </a:t>
            </a:r>
          </a:p>
          <a:p>
            <a:r>
              <a:rPr lang="sv-SE" dirty="0"/>
              <a:t>Det är ett partsgemensamt utbildningsmaterial, dvs fack och arbetsgivare på central nivå står bakom innehållet.</a:t>
            </a:r>
          </a:p>
          <a:p>
            <a:r>
              <a:rPr lang="sv-SE" dirty="0"/>
              <a:t>Den är kostnadsfri och anpassad för kommuner, regioner och kommunala företag.</a:t>
            </a:r>
          </a:p>
        </p:txBody>
      </p:sp>
      <p:sp>
        <p:nvSpPr>
          <p:cNvPr id="4" name="Platshållare för bildnummer 3"/>
          <p:cNvSpPr>
            <a:spLocks noGrp="1"/>
          </p:cNvSpPr>
          <p:nvPr>
            <p:ph type="sldNum" sz="quarter" idx="5"/>
          </p:nvPr>
        </p:nvSpPr>
        <p:spPr/>
        <p:txBody>
          <a:bodyPr/>
          <a:lstStyle/>
          <a:p>
            <a:fld id="{362CC0FD-9A77-4C29-9FDB-049254C09030}" type="slidenum">
              <a:rPr lang="sv-SE" smtClean="0"/>
              <a:t>4</a:t>
            </a:fld>
            <a:endParaRPr lang="sv-SE"/>
          </a:p>
        </p:txBody>
      </p:sp>
    </p:spTree>
    <p:extLst>
      <p:ext uri="{BB962C8B-B14F-4D97-AF65-F5344CB8AC3E}">
        <p14:creationId xmlns:p14="http://schemas.microsoft.com/office/powerpoint/2010/main" val="96088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Utbildningskonceptet har som mål att ge ökade förutsättningar för ett arbetsmiljöarbete i samverkan.</a:t>
            </a:r>
          </a:p>
        </p:txBody>
      </p:sp>
      <p:sp>
        <p:nvSpPr>
          <p:cNvPr id="4" name="Platshållare för bildnummer 3"/>
          <p:cNvSpPr>
            <a:spLocks noGrp="1"/>
          </p:cNvSpPr>
          <p:nvPr>
            <p:ph type="sldNum" sz="quarter" idx="5"/>
          </p:nvPr>
        </p:nvSpPr>
        <p:spPr/>
        <p:txBody>
          <a:bodyPr/>
          <a:lstStyle/>
          <a:p>
            <a:fld id="{362CC0FD-9A77-4C29-9FDB-049254C09030}" type="slidenum">
              <a:rPr lang="sv-SE" smtClean="0"/>
              <a:t>5</a:t>
            </a:fld>
            <a:endParaRPr lang="sv-SE"/>
          </a:p>
        </p:txBody>
      </p:sp>
    </p:spTree>
    <p:extLst>
      <p:ext uri="{BB962C8B-B14F-4D97-AF65-F5344CB8AC3E}">
        <p14:creationId xmlns:p14="http://schemas.microsoft.com/office/powerpoint/2010/main" val="197902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Chefer och skyddsombud går utbildningen tillsammans. Det ger dem gemensam kunskap och att de börjar tala samma språk. Deras samarbete kan börja redan under utbildningen och fortsätta på arbetsplatsen.</a:t>
            </a:r>
          </a:p>
          <a:p>
            <a:endParaRPr lang="sv-SE" dirty="0"/>
          </a:p>
          <a:p>
            <a:pPr marL="0" lvl="0" indent="0">
              <a:lnSpc>
                <a:spcPct val="107000"/>
              </a:lnSpc>
              <a:buFont typeface="Symbol" panose="05050102010706020507" pitchFamily="18" charset="2"/>
              <a:buNone/>
            </a:pPr>
            <a:r>
              <a:rPr lang="sv-SE" dirty="0"/>
              <a:t>Efter utbildningen kan de:</a:t>
            </a:r>
          </a:p>
          <a:p>
            <a:pPr marL="171450" lvl="0" indent="-171450">
              <a:lnSpc>
                <a:spcPct val="107000"/>
              </a:lnSpc>
              <a:buFont typeface="Arial" panose="020B0604020202020204" pitchFamily="34" charset="0"/>
              <a:buChar char="•"/>
            </a:pPr>
            <a:r>
              <a:rPr lang="sv-SE" dirty="0"/>
              <a:t>Ta sitt ansvar enligt arbetsmiljölagen.</a:t>
            </a:r>
          </a:p>
          <a:p>
            <a:pPr marL="171450" lvl="0" indent="-171450">
              <a:lnSpc>
                <a:spcPct val="107000"/>
              </a:lnSpc>
              <a:buFont typeface="Arial" panose="020B0604020202020204" pitchFamily="34" charset="0"/>
              <a:buChar char="•"/>
            </a:pPr>
            <a:r>
              <a:rPr lang="sv-SE" dirty="0"/>
              <a:t>Arbeta för en hälsofrämjande arbetsmiljö.</a:t>
            </a:r>
          </a:p>
          <a:p>
            <a:pPr marL="171450" lvl="0" indent="-171450">
              <a:lnSpc>
                <a:spcPct val="107000"/>
              </a:lnSpc>
              <a:buFont typeface="Arial" panose="020B0604020202020204" pitchFamily="34" charset="0"/>
              <a:buChar char="•"/>
            </a:pPr>
            <a:r>
              <a:rPr lang="sv-SE" dirty="0"/>
              <a:t>Integrera det systematiska arbetsmiljöarbetet i sitt dagliga arbete.</a:t>
            </a:r>
          </a:p>
          <a:p>
            <a:pPr marL="171450" lvl="0" indent="-171450">
              <a:lnSpc>
                <a:spcPct val="107000"/>
              </a:lnSpc>
              <a:buFont typeface="Arial" panose="020B0604020202020204" pitchFamily="34" charset="0"/>
              <a:buChar char="•"/>
            </a:pPr>
            <a:r>
              <a:rPr lang="sv-SE" dirty="0"/>
              <a:t>Förebygga och hantera risker på arbetsplatsen.</a:t>
            </a:r>
          </a:p>
          <a:p>
            <a:pPr marL="171450" lvl="0" indent="-171450">
              <a:lnSpc>
                <a:spcPct val="107000"/>
              </a:lnSpc>
              <a:buFont typeface="Arial" panose="020B0604020202020204" pitchFamily="34" charset="0"/>
              <a:buChar char="•"/>
            </a:pPr>
            <a:r>
              <a:rPr lang="sv-SE" dirty="0"/>
              <a:t>Förstå kopplingen mellan arbetsmiljö, verksamhetsutveckling och ekonomi.</a:t>
            </a:r>
          </a:p>
          <a:p>
            <a:pPr marL="171450" lvl="0" indent="-171450">
              <a:lnSpc>
                <a:spcPct val="107000"/>
              </a:lnSpc>
              <a:spcAft>
                <a:spcPts val="800"/>
              </a:spcAft>
              <a:buFont typeface="Arial" panose="020B0604020202020204" pitchFamily="34" charset="0"/>
              <a:buChar char="•"/>
            </a:pPr>
            <a:r>
              <a:rPr lang="sv-SE" dirty="0"/>
              <a:t>Få chefer, skyddsombud och medarbetare att bli involverade och samverka i det dagliga arbetsmiljöarbetet.</a:t>
            </a:r>
          </a:p>
          <a:p>
            <a:endParaRPr lang="sv-SE" dirty="0"/>
          </a:p>
        </p:txBody>
      </p:sp>
      <p:sp>
        <p:nvSpPr>
          <p:cNvPr id="4" name="Platshållare för bildnummer 3"/>
          <p:cNvSpPr>
            <a:spLocks noGrp="1"/>
          </p:cNvSpPr>
          <p:nvPr>
            <p:ph type="sldNum" sz="quarter" idx="5"/>
          </p:nvPr>
        </p:nvSpPr>
        <p:spPr/>
        <p:txBody>
          <a:bodyPr/>
          <a:lstStyle/>
          <a:p>
            <a:fld id="{362CC0FD-9A77-4C29-9FDB-049254C09030}" type="slidenum">
              <a:rPr lang="sv-SE" smtClean="0"/>
              <a:t>6</a:t>
            </a:fld>
            <a:endParaRPr lang="sv-SE"/>
          </a:p>
        </p:txBody>
      </p:sp>
    </p:spTree>
    <p:extLst>
      <p:ext uri="{BB962C8B-B14F-4D97-AF65-F5344CB8AC3E}">
        <p14:creationId xmlns:p14="http://schemas.microsoft.com/office/powerpoint/2010/main" val="58485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kommer en kort film som presenterar utbildningen.</a:t>
            </a:r>
          </a:p>
          <a:p>
            <a:endParaRPr lang="sv-SE" dirty="0"/>
          </a:p>
          <a:p>
            <a:r>
              <a:rPr lang="sv-SE" i="1" dirty="0"/>
              <a:t>Aktivera gärna undertextningen.</a:t>
            </a:r>
          </a:p>
          <a:p>
            <a:r>
              <a:rPr lang="sv-SE" i="1" dirty="0"/>
              <a:t>Länk till filmen: https://youtu.be/7D2nwq45IAc</a:t>
            </a:r>
          </a:p>
        </p:txBody>
      </p:sp>
      <p:sp>
        <p:nvSpPr>
          <p:cNvPr id="4" name="Platshållare för bildnummer 3"/>
          <p:cNvSpPr>
            <a:spLocks noGrp="1"/>
          </p:cNvSpPr>
          <p:nvPr>
            <p:ph type="sldNum" sz="quarter" idx="5"/>
          </p:nvPr>
        </p:nvSpPr>
        <p:spPr/>
        <p:txBody>
          <a:bodyPr/>
          <a:lstStyle/>
          <a:p>
            <a:fld id="{362CC0FD-9A77-4C29-9FDB-049254C09030}" type="slidenum">
              <a:rPr lang="sv-SE" smtClean="0"/>
              <a:t>7</a:t>
            </a:fld>
            <a:endParaRPr lang="sv-SE"/>
          </a:p>
        </p:txBody>
      </p:sp>
    </p:spTree>
    <p:extLst>
      <p:ext uri="{BB962C8B-B14F-4D97-AF65-F5344CB8AC3E}">
        <p14:creationId xmlns:p14="http://schemas.microsoft.com/office/powerpoint/2010/main" val="20957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dirty="0">
                <a:effectLst/>
                <a:latin typeface="Calibri" panose="020F0502020204030204" pitchFamily="34" charset="0"/>
                <a:ea typeface="Calibri" panose="020F0502020204030204" pitchFamily="34" charset="0"/>
                <a:cs typeface="Times New Roman" panose="02020603050405020304" pitchFamily="18" charset="0"/>
              </a:rPr>
              <a:t>2024 kom en uppdaterad version av utbildningen som innehåller många förbättringar och utökat material. Bakgrunden till omgörningen var behov och önskemål som förts fram från användare. Användare var delaktiga under utvecklingen och testade olika lösningar under väg.</a:t>
            </a:r>
          </a:p>
          <a:p>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sv-SE" sz="1200" i="0" dirty="0">
                <a:effectLst/>
                <a:latin typeface="Calibri" panose="020F0502020204030204" pitchFamily="34" charset="0"/>
                <a:ea typeface="Calibri" panose="020F0502020204030204" pitchFamily="34" charset="0"/>
                <a:cs typeface="Times New Roman" panose="02020603050405020304" pitchFamily="18" charset="0"/>
              </a:rPr>
              <a:t>Nytt och utökat innehåll</a:t>
            </a:r>
          </a:p>
          <a:p>
            <a:pPr marL="171450" indent="-171450">
              <a:buFont typeface="Arial" panose="020B0604020202020204" pitchFamily="34" charset="0"/>
              <a:buChar char="•"/>
            </a:pPr>
            <a:r>
              <a:rPr lang="sv-SE" sz="1200" i="0" dirty="0">
                <a:effectLst/>
                <a:latin typeface="Calibri" panose="020F0502020204030204" pitchFamily="34" charset="0"/>
                <a:ea typeface="Calibri" panose="020F0502020204030204" pitchFamily="34" charset="0"/>
                <a:cs typeface="Times New Roman" panose="02020603050405020304" pitchFamily="18" charset="0"/>
              </a:rPr>
              <a:t>Alla filmer är nya eller uppdaterade.</a:t>
            </a:r>
          </a:p>
          <a:p>
            <a:pPr marL="171450" indent="-171450">
              <a:buFont typeface="Arial" panose="020B0604020202020204" pitchFamily="34" charset="0"/>
              <a:buChar char="•"/>
            </a:pPr>
            <a:r>
              <a:rPr lang="sv-SE" sz="1200" i="0" dirty="0">
                <a:effectLst/>
                <a:latin typeface="Calibri" panose="020F0502020204030204" pitchFamily="34" charset="0"/>
                <a:ea typeface="Calibri" panose="020F0502020204030204" pitchFamily="34" charset="0"/>
                <a:cs typeface="Times New Roman" panose="02020603050405020304" pitchFamily="18" charset="0"/>
              </a:rPr>
              <a:t>Hänvisningar till föreskrifter är anpassade efter Arbetsmiljöverkets regelförnyelse som träder i kraft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dirty="0">
                <a:effectLst/>
                <a:latin typeface="Calibri" panose="020F0502020204030204" pitchFamily="34" charset="0"/>
                <a:ea typeface="Calibri" panose="020F0502020204030204" pitchFamily="34" charset="0"/>
                <a:cs typeface="Times New Roman" panose="02020603050405020304" pitchFamily="18" charset="0"/>
              </a:rPr>
              <a:t>Det finns kunskapstester för deltagarna.</a:t>
            </a:r>
          </a:p>
          <a:p>
            <a:pPr marL="0" indent="0">
              <a:buFont typeface="Arial" panose="020B0604020202020204" pitchFamily="34" charset="0"/>
              <a:buNone/>
            </a:pP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sz="1200" i="0" dirty="0">
                <a:effectLst/>
                <a:latin typeface="Calibri" panose="020F0502020204030204" pitchFamily="34" charset="0"/>
                <a:ea typeface="Calibri" panose="020F0502020204030204" pitchFamily="34" charset="0"/>
                <a:cs typeface="Times New Roman" panose="02020603050405020304" pitchFamily="18" charset="0"/>
              </a:rPr>
              <a:t>Mer flexibelt och anpassningsbart</a:t>
            </a:r>
          </a:p>
          <a:p>
            <a:pPr marL="171450" indent="-171450">
              <a:buFont typeface="Arial" panose="020B0604020202020204" pitchFamily="34" charset="0"/>
              <a:buChar char="•"/>
            </a:pPr>
            <a:r>
              <a:rPr lang="sv-SE" sz="1200" i="0" dirty="0">
                <a:effectLst/>
                <a:latin typeface="Calibri" panose="020F0502020204030204" pitchFamily="34" charset="0"/>
                <a:ea typeface="Calibri" panose="020F0502020204030204" pitchFamily="34" charset="0"/>
                <a:cs typeface="Times New Roman" panose="02020603050405020304" pitchFamily="18" charset="0"/>
              </a:rPr>
              <a:t>Utbildningen har blivit mer flexibel tack vare att innehållet är indelat i fristående tidsatta lektioner.</a:t>
            </a:r>
          </a:p>
          <a:p>
            <a:pPr marL="171450" indent="-171450">
              <a:buFont typeface="Arial" panose="020B0604020202020204" pitchFamily="34" charset="0"/>
              <a:buChar char="•"/>
            </a:pPr>
            <a:r>
              <a:rPr lang="sv-SE" sz="1200" i="0" dirty="0">
                <a:effectLst/>
                <a:latin typeface="Calibri" panose="020F0502020204030204" pitchFamily="34" charset="0"/>
                <a:ea typeface="Calibri" panose="020F0502020204030204" pitchFamily="34" charset="0"/>
                <a:cs typeface="Times New Roman" panose="02020603050405020304" pitchFamily="18" charset="0"/>
              </a:rPr>
              <a:t>Det är viktigt att deltagarna lär känna just vårt SAM-system. Det finns stöd för var i utbildningen vi bör komplettera med information om våra rutiner och mallar.</a:t>
            </a:r>
          </a:p>
          <a:p>
            <a:pPr marL="171450" indent="-171450">
              <a:buFont typeface="Arial" panose="020B0604020202020204" pitchFamily="34" charset="0"/>
              <a:buChar char="•"/>
            </a:pP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sz="1200" i="0" dirty="0">
                <a:effectLst/>
                <a:latin typeface="Calibri" panose="020F0502020204030204" pitchFamily="34" charset="0"/>
                <a:ea typeface="Calibri" panose="020F0502020204030204" pitchFamily="34" charset="0"/>
                <a:cs typeface="Times New Roman" panose="02020603050405020304" pitchFamily="18" charset="0"/>
              </a:rPr>
              <a:t>Bättre stöd för utbildningsledare</a:t>
            </a:r>
          </a:p>
          <a:p>
            <a:pPr marL="171450" indent="-171450">
              <a:buFont typeface="Arial" panose="020B0604020202020204" pitchFamily="34" charset="0"/>
              <a:buChar char="•"/>
            </a:pPr>
            <a:r>
              <a:rPr lang="sv-SE" sz="1200" i="0" dirty="0">
                <a:effectLst/>
                <a:latin typeface="Calibri" panose="020F0502020204030204" pitchFamily="34" charset="0"/>
                <a:ea typeface="Calibri" panose="020F0502020204030204" pitchFamily="34" charset="0"/>
                <a:cs typeface="Times New Roman" panose="02020603050405020304" pitchFamily="18" charset="0"/>
              </a:rPr>
              <a:t>Det finns ett planeringsstöd som hjälper utbildningsledaren att lära känna materialet och förbereda utbildningstillfällena. </a:t>
            </a:r>
          </a:p>
          <a:p>
            <a:pPr marL="171450" indent="-171450">
              <a:buFont typeface="Arial" panose="020B0604020202020204" pitchFamily="34" charset="0"/>
              <a:buChar char="•"/>
            </a:pPr>
            <a:r>
              <a:rPr lang="sv-SE" sz="1200" i="0" dirty="0">
                <a:effectLst/>
                <a:latin typeface="Calibri" panose="020F0502020204030204" pitchFamily="34" charset="0"/>
                <a:ea typeface="Calibri" panose="020F0502020204030204" pitchFamily="34" charset="0"/>
                <a:cs typeface="Times New Roman" panose="02020603050405020304" pitchFamily="18" charset="0"/>
              </a:rPr>
              <a:t>Till presentationsbilderna finns ett talarstöd att utgå från.</a:t>
            </a:r>
          </a:p>
          <a:p>
            <a:pPr marL="171450" indent="-171450">
              <a:buFont typeface="Arial" panose="020B0604020202020204" pitchFamily="34" charset="0"/>
              <a:buChar char="•"/>
            </a:pPr>
            <a:r>
              <a:rPr lang="sv-SE" sz="1200" i="0" dirty="0">
                <a:effectLst/>
                <a:latin typeface="Calibri" panose="020F0502020204030204" pitchFamily="34" charset="0"/>
                <a:ea typeface="Calibri" panose="020F0502020204030204" pitchFamily="34" charset="0"/>
                <a:cs typeface="Times New Roman" panose="02020603050405020304" pitchFamily="18" charset="0"/>
              </a:rPr>
              <a:t>Presentationsläget är tekniskt enkelt att använda.</a:t>
            </a:r>
          </a:p>
          <a:p>
            <a:pPr marL="171450" indent="-171450">
              <a:buFont typeface="Arial" panose="020B0604020202020204" pitchFamily="34" charset="0"/>
              <a:buChar char="•"/>
            </a:pP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sz="1200" i="0" dirty="0">
                <a:effectLst/>
                <a:latin typeface="Calibri" panose="020F0502020204030204" pitchFamily="34" charset="0"/>
                <a:ea typeface="Calibri" panose="020F0502020204030204" pitchFamily="34" charset="0"/>
                <a:cs typeface="Times New Roman" panose="02020603050405020304" pitchFamily="18" charset="0"/>
              </a:rPr>
              <a:t>Bättre upplevelse för deltagarna</a:t>
            </a:r>
          </a:p>
          <a:p>
            <a:pPr marL="171450" indent="-171450">
              <a:buFont typeface="Arial" panose="020B0604020202020204" pitchFamily="34" charset="0"/>
              <a:buChar char="•"/>
            </a:pPr>
            <a:r>
              <a:rPr lang="sv-SE" sz="1200" i="0" dirty="0">
                <a:effectLst/>
                <a:latin typeface="Calibri" panose="020F0502020204030204" pitchFamily="34" charset="0"/>
                <a:ea typeface="Calibri" panose="020F0502020204030204" pitchFamily="34" charset="0"/>
                <a:cs typeface="Times New Roman" panose="02020603050405020304" pitchFamily="18" charset="0"/>
              </a:rPr>
              <a:t>Förbättringar har också gjorts för deltagarnas upplevelse, med visuellt bättre och tydligare bilder.</a:t>
            </a:r>
          </a:p>
          <a:p>
            <a:pPr marL="171450" indent="-171450">
              <a:buFont typeface="Arial" panose="020B0604020202020204" pitchFamily="34" charset="0"/>
              <a:buChar char="•"/>
            </a:pPr>
            <a:r>
              <a:rPr lang="sv-SE" sz="1200" i="0" dirty="0">
                <a:effectLst/>
                <a:latin typeface="Calibri" panose="020F0502020204030204" pitchFamily="34" charset="0"/>
                <a:ea typeface="Calibri" panose="020F0502020204030204" pitchFamily="34" charset="0"/>
                <a:cs typeface="Times New Roman" panose="02020603050405020304" pitchFamily="18" charset="0"/>
              </a:rPr>
              <a:t>Deltagarna får också material att ta stöd i efter utbildningen när det är dags att börja göra.</a:t>
            </a:r>
          </a:p>
        </p:txBody>
      </p:sp>
      <p:sp>
        <p:nvSpPr>
          <p:cNvPr id="4" name="Platshållare för bildnummer 3"/>
          <p:cNvSpPr>
            <a:spLocks noGrp="1"/>
          </p:cNvSpPr>
          <p:nvPr>
            <p:ph type="sldNum" sz="quarter" idx="5"/>
          </p:nvPr>
        </p:nvSpPr>
        <p:spPr/>
        <p:txBody>
          <a:bodyPr/>
          <a:lstStyle/>
          <a:p>
            <a:fld id="{E71B5D58-1387-4385-A7F0-FA6862C94009}" type="slidenum">
              <a:rPr lang="sv-SE" smtClean="0"/>
              <a:t>8</a:t>
            </a:fld>
            <a:endParaRPr lang="sv-SE"/>
          </a:p>
        </p:txBody>
      </p:sp>
    </p:spTree>
    <p:extLst>
      <p:ext uri="{BB962C8B-B14F-4D97-AF65-F5344CB8AC3E}">
        <p14:creationId xmlns:p14="http://schemas.microsoft.com/office/powerpoint/2010/main" val="394041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000B3C"/>
                </a:solidFill>
                <a:effectLst/>
                <a:highlight>
                  <a:srgbClr val="FFFFFF"/>
                </a:highlight>
                <a:latin typeface="proxima_nova_rg"/>
              </a:rPr>
              <a:t>Utbildningsmaterialet finns på Suntarbetslivs webbplats. Det ligger öppet och tillgängligt - alltid uppdaterat.</a:t>
            </a:r>
          </a:p>
          <a:p>
            <a:pPr algn="l"/>
            <a:endParaRPr lang="sv-SE" b="0" i="0" dirty="0">
              <a:solidFill>
                <a:srgbClr val="000B3C"/>
              </a:solidFill>
              <a:effectLst/>
              <a:highlight>
                <a:srgbClr val="FFFFFF"/>
              </a:highlight>
              <a:latin typeface="proxima_nova_rg"/>
            </a:endParaRPr>
          </a:p>
          <a:p>
            <a:pPr algn="l"/>
            <a:r>
              <a:rPr lang="sv-SE" b="0" i="0" dirty="0">
                <a:solidFill>
                  <a:srgbClr val="000B3C"/>
                </a:solidFill>
                <a:effectLst/>
                <a:highlight>
                  <a:srgbClr val="FFFFFF"/>
                </a:highlight>
                <a:latin typeface="proxima_nova_rg"/>
              </a:rPr>
              <a:t>Det går utmärkt att genomföra utbildningstillfällena digitalt eller fysiskt. Man kan också blanda genom att till exempel ha första och sista träffen fysisk medan de andra görs i videokonferens.</a:t>
            </a:r>
          </a:p>
          <a:p>
            <a:pPr algn="l"/>
            <a:endParaRPr lang="sv-SE" b="0" i="0" dirty="0">
              <a:solidFill>
                <a:srgbClr val="000B3C"/>
              </a:solidFill>
              <a:effectLst/>
              <a:highlight>
                <a:srgbClr val="FFFFFF"/>
              </a:highlight>
              <a:latin typeface="proxima_nova_rg"/>
            </a:endParaRPr>
          </a:p>
          <a:p>
            <a:pPr algn="l"/>
            <a:r>
              <a:rPr lang="sv-SE" b="0" i="0" dirty="0">
                <a:solidFill>
                  <a:srgbClr val="000B3C"/>
                </a:solidFill>
                <a:effectLst/>
                <a:highlight>
                  <a:srgbClr val="FFFFFF"/>
                </a:highlight>
                <a:latin typeface="proxima_nova_rg"/>
              </a:rPr>
              <a:t>Enligt forskning om vuxnas lärande i arbetslivet lär man sig bättre när man reflekterar tillsammans med andra och får spegla sina erfarenheter mot ny kunskap. Därför används gruppmetodik där deltagarna uppmuntras vara aktiva och ha dialog med varandra.</a:t>
            </a:r>
          </a:p>
        </p:txBody>
      </p:sp>
      <p:sp>
        <p:nvSpPr>
          <p:cNvPr id="4" name="Platshållare för bildnummer 3"/>
          <p:cNvSpPr>
            <a:spLocks noGrp="1"/>
          </p:cNvSpPr>
          <p:nvPr>
            <p:ph type="sldNum" sz="quarter" idx="5"/>
          </p:nvPr>
        </p:nvSpPr>
        <p:spPr/>
        <p:txBody>
          <a:bodyPr/>
          <a:lstStyle/>
          <a:p>
            <a:fld id="{362CC0FD-9A77-4C29-9FDB-049254C09030}" type="slidenum">
              <a:rPr lang="sv-SE" smtClean="0"/>
              <a:t>9</a:t>
            </a:fld>
            <a:endParaRPr lang="sv-SE"/>
          </a:p>
        </p:txBody>
      </p:sp>
    </p:spTree>
    <p:extLst>
      <p:ext uri="{BB962C8B-B14F-4D97-AF65-F5344CB8AC3E}">
        <p14:creationId xmlns:p14="http://schemas.microsoft.com/office/powerpoint/2010/main" val="67709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B3C"/>
                </a:solidFill>
                <a:effectLst/>
                <a:highlight>
                  <a:srgbClr val="FFFFFF"/>
                </a:highlight>
                <a:latin typeface="proxima_nova_rg"/>
              </a:rPr>
              <a:t>Utbildningen leds av lokala utbildningsledare som organisationen själva utser. Det kan vara en chef, ett skyddsombud, någon som arbetar med HR-frågor eller inom företagshälsovården.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000B3C"/>
              </a:solidFill>
              <a:effectLst/>
              <a:highlight>
                <a:srgbClr val="FFFFFF"/>
              </a:highlight>
              <a:latin typeface="proxima_nova_rg"/>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B3C"/>
                </a:solidFill>
                <a:effectLst/>
                <a:highlight>
                  <a:srgbClr val="FFFFFF"/>
                </a:highlight>
                <a:latin typeface="proxima_nova_rg"/>
              </a:rPr>
              <a:t>Det är bra om utbildningsledare har grundläggande kunskaper om systematiskt arbetsmiljöarbete, SAM. Man behöver inte ha lång erfarenhet av att leda utbildningar utan det viktigaste är att man tycker om att leda grupper.</a:t>
            </a:r>
          </a:p>
          <a:p>
            <a:pPr algn="l"/>
            <a:endParaRPr lang="sv-SE" b="0" i="0" dirty="0">
              <a:solidFill>
                <a:srgbClr val="000B3C"/>
              </a:solidFill>
              <a:effectLst/>
              <a:highlight>
                <a:srgbClr val="FFFFFF"/>
              </a:highlight>
              <a:latin typeface="proxima_nova_rg"/>
            </a:endParaRPr>
          </a:p>
          <a:p>
            <a:pPr algn="l"/>
            <a:r>
              <a:rPr lang="sv-SE" b="0" i="0" dirty="0">
                <a:solidFill>
                  <a:srgbClr val="000B3C"/>
                </a:solidFill>
                <a:effectLst/>
                <a:highlight>
                  <a:srgbClr val="FFFFFF"/>
                </a:highlight>
                <a:latin typeface="proxima_nova_rg"/>
              </a:rPr>
              <a:t>Det finns stöd för utbildningsledarna hela vägen från planering till genomförande.</a:t>
            </a:r>
          </a:p>
          <a:p>
            <a:pPr algn="l"/>
            <a:endParaRPr lang="sv-SE" b="0" i="0" dirty="0">
              <a:solidFill>
                <a:srgbClr val="000B3C"/>
              </a:solidFill>
              <a:effectLst/>
              <a:highlight>
                <a:srgbClr val="FFFFFF"/>
              </a:highlight>
              <a:latin typeface="proxima_nova_rg"/>
            </a:endParaRPr>
          </a:p>
          <a:p>
            <a:pPr algn="l"/>
            <a:r>
              <a:rPr lang="sv-SE" b="0" i="0" dirty="0">
                <a:solidFill>
                  <a:srgbClr val="000B3C"/>
                </a:solidFill>
                <a:effectLst/>
                <a:highlight>
                  <a:srgbClr val="FFFFFF"/>
                </a:highlight>
                <a:latin typeface="proxima_nova_rg"/>
              </a:rPr>
              <a:t>Rekommendationen är att de lokala utbildningsledarna jobbar i par, där den ena personen företräder arbetsgivaren och den andre företräder arbetstagarna i det lokala arbetsmiljöarbetet.</a:t>
            </a:r>
          </a:p>
          <a:p>
            <a:pPr algn="l"/>
            <a:r>
              <a:rPr lang="sv-SE" b="0" i="0" dirty="0">
                <a:solidFill>
                  <a:srgbClr val="000B3C"/>
                </a:solidFill>
                <a:effectLst/>
                <a:highlight>
                  <a:srgbClr val="FFFFFF"/>
                </a:highlight>
                <a:latin typeface="proxima_nova_rg"/>
              </a:rPr>
              <a:t>Fördelarna med detta:</a:t>
            </a:r>
          </a:p>
          <a:p>
            <a:pPr marL="228600" indent="-228600" algn="l">
              <a:buAutoNum type="arabicPeriod"/>
            </a:pPr>
            <a:r>
              <a:rPr lang="sv-SE" b="0" i="0" dirty="0">
                <a:solidFill>
                  <a:srgbClr val="000B3C"/>
                </a:solidFill>
                <a:effectLst/>
                <a:highlight>
                  <a:srgbClr val="FFFFFF"/>
                </a:highlight>
                <a:latin typeface="proxima_nova_rg"/>
              </a:rPr>
              <a:t>Tillfälle att lyssna in hur deltagarna beskriver nuläget för arbetsmiljön och arbetsmiljöarbetet. Ger värdefull information för att hitta rätt åtgärder, rutiner och processer som fungerar.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Att ha både arbetsgivare och facklig representant som utbildningsledare sänder tydligt budskap till deltagarna att vi </a:t>
            </a:r>
            <a:r>
              <a:rPr lang="sv-SE" b="1" dirty="0"/>
              <a:t>kan</a:t>
            </a:r>
            <a:r>
              <a:rPr lang="sv-SE" dirty="0"/>
              <a:t> och </a:t>
            </a:r>
            <a:r>
              <a:rPr lang="sv-SE" b="1" dirty="0"/>
              <a:t>ska</a:t>
            </a:r>
            <a:r>
              <a:rPr lang="sv-SE" dirty="0"/>
              <a:t> jobba tillsammans kring arbetsmiljön.</a:t>
            </a:r>
          </a:p>
          <a:p>
            <a:pPr marL="228600" indent="-228600" algn="l">
              <a:buAutoNum type="arabicPeriod"/>
            </a:pPr>
            <a:endParaRPr lang="sv-SE" b="0" i="0" dirty="0">
              <a:solidFill>
                <a:srgbClr val="000B3C"/>
              </a:solidFill>
              <a:effectLst/>
              <a:highlight>
                <a:srgbClr val="FFFFFF"/>
              </a:highlight>
              <a:latin typeface="proxima_nova_rg"/>
            </a:endParaRPr>
          </a:p>
        </p:txBody>
      </p:sp>
      <p:sp>
        <p:nvSpPr>
          <p:cNvPr id="4" name="Platshållare för bildnummer 3"/>
          <p:cNvSpPr>
            <a:spLocks noGrp="1"/>
          </p:cNvSpPr>
          <p:nvPr>
            <p:ph type="sldNum" sz="quarter" idx="5"/>
          </p:nvPr>
        </p:nvSpPr>
        <p:spPr/>
        <p:txBody>
          <a:bodyPr/>
          <a:lstStyle/>
          <a:p>
            <a:fld id="{362CC0FD-9A77-4C29-9FDB-049254C09030}" type="slidenum">
              <a:rPr lang="sv-SE" smtClean="0"/>
              <a:t>10</a:t>
            </a:fld>
            <a:endParaRPr lang="sv-SE"/>
          </a:p>
        </p:txBody>
      </p:sp>
    </p:spTree>
    <p:extLst>
      <p:ext uri="{BB962C8B-B14F-4D97-AF65-F5344CB8AC3E}">
        <p14:creationId xmlns:p14="http://schemas.microsoft.com/office/powerpoint/2010/main" val="96192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4FCCE-2481-6D5E-68C3-C2103A30F9A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A2A3DBF-6F66-8075-28FC-2736B47F79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3BECFF4-7790-5E7C-38FF-67AA03ACF58E}"/>
              </a:ext>
            </a:extLst>
          </p:cNvPr>
          <p:cNvSpPr>
            <a:spLocks noGrp="1"/>
          </p:cNvSpPr>
          <p:nvPr>
            <p:ph type="dt" sz="half" idx="10"/>
          </p:nvPr>
        </p:nvSpPr>
        <p:spPr/>
        <p:txBody>
          <a:bodyPr/>
          <a:lstStyle/>
          <a:p>
            <a:fld id="{63E92980-2720-4ED3-A360-B668707EF399}" type="datetimeFigureOut">
              <a:rPr lang="sv-SE" smtClean="0"/>
              <a:t>2024-05-13</a:t>
            </a:fld>
            <a:endParaRPr lang="sv-SE"/>
          </a:p>
        </p:txBody>
      </p:sp>
      <p:sp>
        <p:nvSpPr>
          <p:cNvPr id="5" name="Platshållare för sidfot 4">
            <a:extLst>
              <a:ext uri="{FF2B5EF4-FFF2-40B4-BE49-F238E27FC236}">
                <a16:creationId xmlns:a16="http://schemas.microsoft.com/office/drawing/2014/main" id="{90B3A8B2-ACB3-DF75-B1A3-5E470ACB3E9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6E7982-D566-80FA-5798-EE36EF20BEA0}"/>
              </a:ext>
            </a:extLst>
          </p:cNvPr>
          <p:cNvSpPr>
            <a:spLocks noGrp="1"/>
          </p:cNvSpPr>
          <p:nvPr>
            <p:ph type="sldNum" sz="quarter" idx="12"/>
          </p:nvPr>
        </p:nvSpPr>
        <p:spPr/>
        <p:txBody>
          <a:bodyPr/>
          <a:lstStyle/>
          <a:p>
            <a:fld id="{D035162E-BC5D-4A9A-A3A6-FE3059BAF3F4}" type="slidenum">
              <a:rPr lang="sv-SE" smtClean="0"/>
              <a:t>‹#›</a:t>
            </a:fld>
            <a:endParaRPr lang="sv-SE"/>
          </a:p>
        </p:txBody>
      </p:sp>
    </p:spTree>
    <p:extLst>
      <p:ext uri="{BB962C8B-B14F-4D97-AF65-F5344CB8AC3E}">
        <p14:creationId xmlns:p14="http://schemas.microsoft.com/office/powerpoint/2010/main" val="15367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B48833-EEAF-59A3-890C-02F5AE2F194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41DD4A9-4D60-40BA-7B6E-0454F456C8E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4D935AE-0C45-91AC-C07E-00216978A76F}"/>
              </a:ext>
            </a:extLst>
          </p:cNvPr>
          <p:cNvSpPr>
            <a:spLocks noGrp="1"/>
          </p:cNvSpPr>
          <p:nvPr>
            <p:ph type="dt" sz="half" idx="10"/>
          </p:nvPr>
        </p:nvSpPr>
        <p:spPr/>
        <p:txBody>
          <a:bodyPr/>
          <a:lstStyle/>
          <a:p>
            <a:fld id="{63E92980-2720-4ED3-A360-B668707EF399}" type="datetimeFigureOut">
              <a:rPr lang="sv-SE" smtClean="0"/>
              <a:t>2024-05-13</a:t>
            </a:fld>
            <a:endParaRPr lang="sv-SE"/>
          </a:p>
        </p:txBody>
      </p:sp>
      <p:sp>
        <p:nvSpPr>
          <p:cNvPr id="5" name="Platshållare för sidfot 4">
            <a:extLst>
              <a:ext uri="{FF2B5EF4-FFF2-40B4-BE49-F238E27FC236}">
                <a16:creationId xmlns:a16="http://schemas.microsoft.com/office/drawing/2014/main" id="{4B055F96-A18F-BFD4-5075-F5DB1C8E71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AF3CE36-681A-825B-4B0F-42F68253BC28}"/>
              </a:ext>
            </a:extLst>
          </p:cNvPr>
          <p:cNvSpPr>
            <a:spLocks noGrp="1"/>
          </p:cNvSpPr>
          <p:nvPr>
            <p:ph type="sldNum" sz="quarter" idx="12"/>
          </p:nvPr>
        </p:nvSpPr>
        <p:spPr/>
        <p:txBody>
          <a:bodyPr/>
          <a:lstStyle/>
          <a:p>
            <a:fld id="{D035162E-BC5D-4A9A-A3A6-FE3059BAF3F4}" type="slidenum">
              <a:rPr lang="sv-SE" smtClean="0"/>
              <a:t>‹#›</a:t>
            </a:fld>
            <a:endParaRPr lang="sv-SE"/>
          </a:p>
        </p:txBody>
      </p:sp>
    </p:spTree>
    <p:extLst>
      <p:ext uri="{BB962C8B-B14F-4D97-AF65-F5344CB8AC3E}">
        <p14:creationId xmlns:p14="http://schemas.microsoft.com/office/powerpoint/2010/main" val="24572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B096F13-4434-7B7E-B252-7440EDE3BC2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DB75D19-1049-2270-B080-863C12DE780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89685FE-2958-8B72-44CB-C7A2C0C0980D}"/>
              </a:ext>
            </a:extLst>
          </p:cNvPr>
          <p:cNvSpPr>
            <a:spLocks noGrp="1"/>
          </p:cNvSpPr>
          <p:nvPr>
            <p:ph type="dt" sz="half" idx="10"/>
          </p:nvPr>
        </p:nvSpPr>
        <p:spPr/>
        <p:txBody>
          <a:bodyPr/>
          <a:lstStyle/>
          <a:p>
            <a:fld id="{63E92980-2720-4ED3-A360-B668707EF399}" type="datetimeFigureOut">
              <a:rPr lang="sv-SE" smtClean="0"/>
              <a:t>2024-05-13</a:t>
            </a:fld>
            <a:endParaRPr lang="sv-SE"/>
          </a:p>
        </p:txBody>
      </p:sp>
      <p:sp>
        <p:nvSpPr>
          <p:cNvPr id="5" name="Platshållare för sidfot 4">
            <a:extLst>
              <a:ext uri="{FF2B5EF4-FFF2-40B4-BE49-F238E27FC236}">
                <a16:creationId xmlns:a16="http://schemas.microsoft.com/office/drawing/2014/main" id="{7BD72580-399A-2BA3-2E63-CDB8530DC2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6DD8522-2FE8-840B-2CFB-72412BC9C850}"/>
              </a:ext>
            </a:extLst>
          </p:cNvPr>
          <p:cNvSpPr>
            <a:spLocks noGrp="1"/>
          </p:cNvSpPr>
          <p:nvPr>
            <p:ph type="sldNum" sz="quarter" idx="12"/>
          </p:nvPr>
        </p:nvSpPr>
        <p:spPr/>
        <p:txBody>
          <a:bodyPr/>
          <a:lstStyle/>
          <a:p>
            <a:fld id="{D035162E-BC5D-4A9A-A3A6-FE3059BAF3F4}" type="slidenum">
              <a:rPr lang="sv-SE" smtClean="0"/>
              <a:t>‹#›</a:t>
            </a:fld>
            <a:endParaRPr lang="sv-SE"/>
          </a:p>
        </p:txBody>
      </p:sp>
    </p:spTree>
    <p:extLst>
      <p:ext uri="{BB962C8B-B14F-4D97-AF65-F5344CB8AC3E}">
        <p14:creationId xmlns:p14="http://schemas.microsoft.com/office/powerpoint/2010/main" val="370938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550C33-FFC0-E20F-33AD-D3461215E93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6744D3D-B109-651C-78E6-FEC9B4792D5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60B7268-852A-6A50-7EF7-54856DEC49FF}"/>
              </a:ext>
            </a:extLst>
          </p:cNvPr>
          <p:cNvSpPr>
            <a:spLocks noGrp="1"/>
          </p:cNvSpPr>
          <p:nvPr>
            <p:ph type="dt" sz="half" idx="10"/>
          </p:nvPr>
        </p:nvSpPr>
        <p:spPr/>
        <p:txBody>
          <a:bodyPr/>
          <a:lstStyle/>
          <a:p>
            <a:fld id="{63E92980-2720-4ED3-A360-B668707EF399}" type="datetimeFigureOut">
              <a:rPr lang="sv-SE" smtClean="0"/>
              <a:t>2024-05-13</a:t>
            </a:fld>
            <a:endParaRPr lang="sv-SE"/>
          </a:p>
        </p:txBody>
      </p:sp>
      <p:sp>
        <p:nvSpPr>
          <p:cNvPr id="5" name="Platshållare för sidfot 4">
            <a:extLst>
              <a:ext uri="{FF2B5EF4-FFF2-40B4-BE49-F238E27FC236}">
                <a16:creationId xmlns:a16="http://schemas.microsoft.com/office/drawing/2014/main" id="{53C87E11-4634-9667-5324-697AF98DF81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137277-7DAB-B45F-790D-235EE9184482}"/>
              </a:ext>
            </a:extLst>
          </p:cNvPr>
          <p:cNvSpPr>
            <a:spLocks noGrp="1"/>
          </p:cNvSpPr>
          <p:nvPr>
            <p:ph type="sldNum" sz="quarter" idx="12"/>
          </p:nvPr>
        </p:nvSpPr>
        <p:spPr/>
        <p:txBody>
          <a:bodyPr/>
          <a:lstStyle/>
          <a:p>
            <a:fld id="{D035162E-BC5D-4A9A-A3A6-FE3059BAF3F4}" type="slidenum">
              <a:rPr lang="sv-SE" smtClean="0"/>
              <a:t>‹#›</a:t>
            </a:fld>
            <a:endParaRPr lang="sv-SE"/>
          </a:p>
        </p:txBody>
      </p:sp>
    </p:spTree>
    <p:extLst>
      <p:ext uri="{BB962C8B-B14F-4D97-AF65-F5344CB8AC3E}">
        <p14:creationId xmlns:p14="http://schemas.microsoft.com/office/powerpoint/2010/main" val="33089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27CA48-67DA-A51B-14A6-EA091DFF2DE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8F8AC53-8EEA-BB00-BD05-EC7E3C6940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FDFDDAF-3F02-BA9B-F4B2-2F69C6FC3645}"/>
              </a:ext>
            </a:extLst>
          </p:cNvPr>
          <p:cNvSpPr>
            <a:spLocks noGrp="1"/>
          </p:cNvSpPr>
          <p:nvPr>
            <p:ph type="dt" sz="half" idx="10"/>
          </p:nvPr>
        </p:nvSpPr>
        <p:spPr/>
        <p:txBody>
          <a:bodyPr/>
          <a:lstStyle/>
          <a:p>
            <a:fld id="{63E92980-2720-4ED3-A360-B668707EF399}" type="datetimeFigureOut">
              <a:rPr lang="sv-SE" smtClean="0"/>
              <a:t>2024-05-13</a:t>
            </a:fld>
            <a:endParaRPr lang="sv-SE"/>
          </a:p>
        </p:txBody>
      </p:sp>
      <p:sp>
        <p:nvSpPr>
          <p:cNvPr id="5" name="Platshållare för sidfot 4">
            <a:extLst>
              <a:ext uri="{FF2B5EF4-FFF2-40B4-BE49-F238E27FC236}">
                <a16:creationId xmlns:a16="http://schemas.microsoft.com/office/drawing/2014/main" id="{7BBE54AA-7356-EAFD-7470-75BB607F8F2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6AA703-26FD-052E-5FED-F492FCF9B911}"/>
              </a:ext>
            </a:extLst>
          </p:cNvPr>
          <p:cNvSpPr>
            <a:spLocks noGrp="1"/>
          </p:cNvSpPr>
          <p:nvPr>
            <p:ph type="sldNum" sz="quarter" idx="12"/>
          </p:nvPr>
        </p:nvSpPr>
        <p:spPr/>
        <p:txBody>
          <a:bodyPr/>
          <a:lstStyle/>
          <a:p>
            <a:fld id="{D035162E-BC5D-4A9A-A3A6-FE3059BAF3F4}" type="slidenum">
              <a:rPr lang="sv-SE" smtClean="0"/>
              <a:t>‹#›</a:t>
            </a:fld>
            <a:endParaRPr lang="sv-SE"/>
          </a:p>
        </p:txBody>
      </p:sp>
    </p:spTree>
    <p:extLst>
      <p:ext uri="{BB962C8B-B14F-4D97-AF65-F5344CB8AC3E}">
        <p14:creationId xmlns:p14="http://schemas.microsoft.com/office/powerpoint/2010/main" val="169233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CDCCB1-1414-4EF9-4FB7-168358B82E2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4DE43B3-8358-C7E0-33B6-AEF91DA3DE5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75ABD5A-C4DE-5A54-0EA8-34783A117DD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A3C8C4A-78DE-7CEB-AA16-122F75D30A7E}"/>
              </a:ext>
            </a:extLst>
          </p:cNvPr>
          <p:cNvSpPr>
            <a:spLocks noGrp="1"/>
          </p:cNvSpPr>
          <p:nvPr>
            <p:ph type="dt" sz="half" idx="10"/>
          </p:nvPr>
        </p:nvSpPr>
        <p:spPr/>
        <p:txBody>
          <a:bodyPr/>
          <a:lstStyle/>
          <a:p>
            <a:fld id="{63E92980-2720-4ED3-A360-B668707EF399}" type="datetimeFigureOut">
              <a:rPr lang="sv-SE" smtClean="0"/>
              <a:t>2024-05-13</a:t>
            </a:fld>
            <a:endParaRPr lang="sv-SE"/>
          </a:p>
        </p:txBody>
      </p:sp>
      <p:sp>
        <p:nvSpPr>
          <p:cNvPr id="6" name="Platshållare för sidfot 5">
            <a:extLst>
              <a:ext uri="{FF2B5EF4-FFF2-40B4-BE49-F238E27FC236}">
                <a16:creationId xmlns:a16="http://schemas.microsoft.com/office/drawing/2014/main" id="{AF1C14F3-7E07-196D-E329-D14C4568323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A5B070B-A0DD-9E9A-09F7-1FC8EC50E9AE}"/>
              </a:ext>
            </a:extLst>
          </p:cNvPr>
          <p:cNvSpPr>
            <a:spLocks noGrp="1"/>
          </p:cNvSpPr>
          <p:nvPr>
            <p:ph type="sldNum" sz="quarter" idx="12"/>
          </p:nvPr>
        </p:nvSpPr>
        <p:spPr/>
        <p:txBody>
          <a:bodyPr/>
          <a:lstStyle/>
          <a:p>
            <a:fld id="{D035162E-BC5D-4A9A-A3A6-FE3059BAF3F4}" type="slidenum">
              <a:rPr lang="sv-SE" smtClean="0"/>
              <a:t>‹#›</a:t>
            </a:fld>
            <a:endParaRPr lang="sv-SE"/>
          </a:p>
        </p:txBody>
      </p:sp>
    </p:spTree>
    <p:extLst>
      <p:ext uri="{BB962C8B-B14F-4D97-AF65-F5344CB8AC3E}">
        <p14:creationId xmlns:p14="http://schemas.microsoft.com/office/powerpoint/2010/main" val="425989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4BD74A-2E7A-BF25-2578-F969F420BFD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7CB4E3F-5D7E-5BCD-95DA-521EE1B35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AE2A761-D48B-A721-7D23-F3177B65A39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68DBF33-7CFA-0868-8FD4-C5C7665C6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BEFAF5F-29BE-F18F-064B-95A69EB30C3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1DA2880-5816-8696-5679-C1ED8DFCA1BD}"/>
              </a:ext>
            </a:extLst>
          </p:cNvPr>
          <p:cNvSpPr>
            <a:spLocks noGrp="1"/>
          </p:cNvSpPr>
          <p:nvPr>
            <p:ph type="dt" sz="half" idx="10"/>
          </p:nvPr>
        </p:nvSpPr>
        <p:spPr/>
        <p:txBody>
          <a:bodyPr/>
          <a:lstStyle/>
          <a:p>
            <a:fld id="{63E92980-2720-4ED3-A360-B668707EF399}" type="datetimeFigureOut">
              <a:rPr lang="sv-SE" smtClean="0"/>
              <a:t>2024-05-13</a:t>
            </a:fld>
            <a:endParaRPr lang="sv-SE"/>
          </a:p>
        </p:txBody>
      </p:sp>
      <p:sp>
        <p:nvSpPr>
          <p:cNvPr id="8" name="Platshållare för sidfot 7">
            <a:extLst>
              <a:ext uri="{FF2B5EF4-FFF2-40B4-BE49-F238E27FC236}">
                <a16:creationId xmlns:a16="http://schemas.microsoft.com/office/drawing/2014/main" id="{3F490967-8F83-000C-64CD-0DC54AD2E3E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0E4F463-8DCC-5D2D-0273-52C2C4958995}"/>
              </a:ext>
            </a:extLst>
          </p:cNvPr>
          <p:cNvSpPr>
            <a:spLocks noGrp="1"/>
          </p:cNvSpPr>
          <p:nvPr>
            <p:ph type="sldNum" sz="quarter" idx="12"/>
          </p:nvPr>
        </p:nvSpPr>
        <p:spPr/>
        <p:txBody>
          <a:bodyPr/>
          <a:lstStyle/>
          <a:p>
            <a:fld id="{D035162E-BC5D-4A9A-A3A6-FE3059BAF3F4}" type="slidenum">
              <a:rPr lang="sv-SE" smtClean="0"/>
              <a:t>‹#›</a:t>
            </a:fld>
            <a:endParaRPr lang="sv-SE"/>
          </a:p>
        </p:txBody>
      </p:sp>
    </p:spTree>
    <p:extLst>
      <p:ext uri="{BB962C8B-B14F-4D97-AF65-F5344CB8AC3E}">
        <p14:creationId xmlns:p14="http://schemas.microsoft.com/office/powerpoint/2010/main" val="55569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05C735-11A6-76EB-0139-DEE0AFB3CFA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EDBA4-8CD1-A2C0-7A8C-F244EDEC11B6}"/>
              </a:ext>
            </a:extLst>
          </p:cNvPr>
          <p:cNvSpPr>
            <a:spLocks noGrp="1"/>
          </p:cNvSpPr>
          <p:nvPr>
            <p:ph type="dt" sz="half" idx="10"/>
          </p:nvPr>
        </p:nvSpPr>
        <p:spPr/>
        <p:txBody>
          <a:bodyPr/>
          <a:lstStyle/>
          <a:p>
            <a:fld id="{63E92980-2720-4ED3-A360-B668707EF399}" type="datetimeFigureOut">
              <a:rPr lang="sv-SE" smtClean="0"/>
              <a:t>2024-05-13</a:t>
            </a:fld>
            <a:endParaRPr lang="sv-SE"/>
          </a:p>
        </p:txBody>
      </p:sp>
      <p:sp>
        <p:nvSpPr>
          <p:cNvPr id="4" name="Platshållare för sidfot 3">
            <a:extLst>
              <a:ext uri="{FF2B5EF4-FFF2-40B4-BE49-F238E27FC236}">
                <a16:creationId xmlns:a16="http://schemas.microsoft.com/office/drawing/2014/main" id="{EE858199-6E41-CB7B-08B4-268C479BBE2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1ADE71F-67A1-2BE6-D068-585C55F92A89}"/>
              </a:ext>
            </a:extLst>
          </p:cNvPr>
          <p:cNvSpPr>
            <a:spLocks noGrp="1"/>
          </p:cNvSpPr>
          <p:nvPr>
            <p:ph type="sldNum" sz="quarter" idx="12"/>
          </p:nvPr>
        </p:nvSpPr>
        <p:spPr/>
        <p:txBody>
          <a:bodyPr/>
          <a:lstStyle/>
          <a:p>
            <a:fld id="{D035162E-BC5D-4A9A-A3A6-FE3059BAF3F4}" type="slidenum">
              <a:rPr lang="sv-SE" smtClean="0"/>
              <a:t>‹#›</a:t>
            </a:fld>
            <a:endParaRPr lang="sv-SE"/>
          </a:p>
        </p:txBody>
      </p:sp>
    </p:spTree>
    <p:extLst>
      <p:ext uri="{BB962C8B-B14F-4D97-AF65-F5344CB8AC3E}">
        <p14:creationId xmlns:p14="http://schemas.microsoft.com/office/powerpoint/2010/main" val="163740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B606D62-FF5D-E3A7-3C45-BFBD8B55B75B}"/>
              </a:ext>
            </a:extLst>
          </p:cNvPr>
          <p:cNvSpPr>
            <a:spLocks noGrp="1"/>
          </p:cNvSpPr>
          <p:nvPr>
            <p:ph type="dt" sz="half" idx="10"/>
          </p:nvPr>
        </p:nvSpPr>
        <p:spPr/>
        <p:txBody>
          <a:bodyPr/>
          <a:lstStyle/>
          <a:p>
            <a:fld id="{63E92980-2720-4ED3-A360-B668707EF399}" type="datetimeFigureOut">
              <a:rPr lang="sv-SE" smtClean="0"/>
              <a:t>2024-05-13</a:t>
            </a:fld>
            <a:endParaRPr lang="sv-SE"/>
          </a:p>
        </p:txBody>
      </p:sp>
      <p:sp>
        <p:nvSpPr>
          <p:cNvPr id="3" name="Platshållare för sidfot 2">
            <a:extLst>
              <a:ext uri="{FF2B5EF4-FFF2-40B4-BE49-F238E27FC236}">
                <a16:creationId xmlns:a16="http://schemas.microsoft.com/office/drawing/2014/main" id="{098FB37F-9F19-C87E-FFC3-AEA89215698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3DF84B3-ED61-DA97-67FD-33A6BA2918CE}"/>
              </a:ext>
            </a:extLst>
          </p:cNvPr>
          <p:cNvSpPr>
            <a:spLocks noGrp="1"/>
          </p:cNvSpPr>
          <p:nvPr>
            <p:ph type="sldNum" sz="quarter" idx="12"/>
          </p:nvPr>
        </p:nvSpPr>
        <p:spPr/>
        <p:txBody>
          <a:bodyPr/>
          <a:lstStyle/>
          <a:p>
            <a:fld id="{D035162E-BC5D-4A9A-A3A6-FE3059BAF3F4}" type="slidenum">
              <a:rPr lang="sv-SE" smtClean="0"/>
              <a:t>‹#›</a:t>
            </a:fld>
            <a:endParaRPr lang="sv-SE"/>
          </a:p>
        </p:txBody>
      </p:sp>
    </p:spTree>
    <p:extLst>
      <p:ext uri="{BB962C8B-B14F-4D97-AF65-F5344CB8AC3E}">
        <p14:creationId xmlns:p14="http://schemas.microsoft.com/office/powerpoint/2010/main" val="224752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09305E-E647-2739-6B7C-FE5C7111CEB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6926AB5-20DB-187F-B7B3-5FAE045545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7EF3211-60E2-29CB-FF02-7593B6E8E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158B279-514B-9EA3-A404-FE7B4D4AC185}"/>
              </a:ext>
            </a:extLst>
          </p:cNvPr>
          <p:cNvSpPr>
            <a:spLocks noGrp="1"/>
          </p:cNvSpPr>
          <p:nvPr>
            <p:ph type="dt" sz="half" idx="10"/>
          </p:nvPr>
        </p:nvSpPr>
        <p:spPr/>
        <p:txBody>
          <a:bodyPr/>
          <a:lstStyle/>
          <a:p>
            <a:fld id="{63E92980-2720-4ED3-A360-B668707EF399}" type="datetimeFigureOut">
              <a:rPr lang="sv-SE" smtClean="0"/>
              <a:t>2024-05-13</a:t>
            </a:fld>
            <a:endParaRPr lang="sv-SE"/>
          </a:p>
        </p:txBody>
      </p:sp>
      <p:sp>
        <p:nvSpPr>
          <p:cNvPr id="6" name="Platshållare för sidfot 5">
            <a:extLst>
              <a:ext uri="{FF2B5EF4-FFF2-40B4-BE49-F238E27FC236}">
                <a16:creationId xmlns:a16="http://schemas.microsoft.com/office/drawing/2014/main" id="{B7CEA455-1DA9-349D-0F64-47D1A1DE6C7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656923B-82D8-6D07-1EE4-42C663A11976}"/>
              </a:ext>
            </a:extLst>
          </p:cNvPr>
          <p:cNvSpPr>
            <a:spLocks noGrp="1"/>
          </p:cNvSpPr>
          <p:nvPr>
            <p:ph type="sldNum" sz="quarter" idx="12"/>
          </p:nvPr>
        </p:nvSpPr>
        <p:spPr/>
        <p:txBody>
          <a:bodyPr/>
          <a:lstStyle/>
          <a:p>
            <a:fld id="{D035162E-BC5D-4A9A-A3A6-FE3059BAF3F4}" type="slidenum">
              <a:rPr lang="sv-SE" smtClean="0"/>
              <a:t>‹#›</a:t>
            </a:fld>
            <a:endParaRPr lang="sv-SE"/>
          </a:p>
        </p:txBody>
      </p:sp>
    </p:spTree>
    <p:extLst>
      <p:ext uri="{BB962C8B-B14F-4D97-AF65-F5344CB8AC3E}">
        <p14:creationId xmlns:p14="http://schemas.microsoft.com/office/powerpoint/2010/main" val="351504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CC06F5-0D3B-6044-13CE-E51245D3477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7BBFFF2-5DFA-8328-350F-0C7B9707D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66CBEF6-D976-5C7D-7962-D72E4E550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084C02A-1D00-3ED6-1C43-929F803BFCA2}"/>
              </a:ext>
            </a:extLst>
          </p:cNvPr>
          <p:cNvSpPr>
            <a:spLocks noGrp="1"/>
          </p:cNvSpPr>
          <p:nvPr>
            <p:ph type="dt" sz="half" idx="10"/>
          </p:nvPr>
        </p:nvSpPr>
        <p:spPr/>
        <p:txBody>
          <a:bodyPr/>
          <a:lstStyle/>
          <a:p>
            <a:fld id="{63E92980-2720-4ED3-A360-B668707EF399}" type="datetimeFigureOut">
              <a:rPr lang="sv-SE" smtClean="0"/>
              <a:t>2024-05-13</a:t>
            </a:fld>
            <a:endParaRPr lang="sv-SE"/>
          </a:p>
        </p:txBody>
      </p:sp>
      <p:sp>
        <p:nvSpPr>
          <p:cNvPr id="6" name="Platshållare för sidfot 5">
            <a:extLst>
              <a:ext uri="{FF2B5EF4-FFF2-40B4-BE49-F238E27FC236}">
                <a16:creationId xmlns:a16="http://schemas.microsoft.com/office/drawing/2014/main" id="{0ADBF015-7B0B-9A1B-CBA5-0E05EF182E2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32AF2C7-A173-5514-8DD8-4B89D196E818}"/>
              </a:ext>
            </a:extLst>
          </p:cNvPr>
          <p:cNvSpPr>
            <a:spLocks noGrp="1"/>
          </p:cNvSpPr>
          <p:nvPr>
            <p:ph type="sldNum" sz="quarter" idx="12"/>
          </p:nvPr>
        </p:nvSpPr>
        <p:spPr/>
        <p:txBody>
          <a:bodyPr/>
          <a:lstStyle/>
          <a:p>
            <a:fld id="{D035162E-BC5D-4A9A-A3A6-FE3059BAF3F4}" type="slidenum">
              <a:rPr lang="sv-SE" smtClean="0"/>
              <a:t>‹#›</a:t>
            </a:fld>
            <a:endParaRPr lang="sv-SE"/>
          </a:p>
        </p:txBody>
      </p:sp>
    </p:spTree>
    <p:extLst>
      <p:ext uri="{BB962C8B-B14F-4D97-AF65-F5344CB8AC3E}">
        <p14:creationId xmlns:p14="http://schemas.microsoft.com/office/powerpoint/2010/main" val="201512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D301494-6219-FD45-D240-57BB1CE2E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259078D-4016-E4C0-2760-B75611346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F79CBB4-7538-A6AB-EE2D-B5F1DA801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E92980-2720-4ED3-A360-B668707EF399}" type="datetimeFigureOut">
              <a:rPr lang="sv-SE" smtClean="0"/>
              <a:t>2024-05-13</a:t>
            </a:fld>
            <a:endParaRPr lang="sv-SE"/>
          </a:p>
        </p:txBody>
      </p:sp>
      <p:sp>
        <p:nvSpPr>
          <p:cNvPr id="5" name="Platshållare för sidfot 4">
            <a:extLst>
              <a:ext uri="{FF2B5EF4-FFF2-40B4-BE49-F238E27FC236}">
                <a16:creationId xmlns:a16="http://schemas.microsoft.com/office/drawing/2014/main" id="{19EA9D01-240B-7FBE-302D-CB42D81EA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6283A996-2FA7-9C19-4292-8CB433C9D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35162E-BC5D-4A9A-A3A6-FE3059BAF3F4}" type="slidenum">
              <a:rPr lang="sv-SE" smtClean="0"/>
              <a:t>‹#›</a:t>
            </a:fld>
            <a:endParaRPr lang="sv-SE"/>
          </a:p>
        </p:txBody>
      </p:sp>
    </p:spTree>
    <p:extLst>
      <p:ext uri="{BB962C8B-B14F-4D97-AF65-F5344CB8AC3E}">
        <p14:creationId xmlns:p14="http://schemas.microsoft.com/office/powerpoint/2010/main" val="3641819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hyperlink" Target="https://arbetsmiljoutbildningen.suntarbetsliv.se/"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arbetsmiljoutbildningen.suntarbetsliv.s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arbetsmiljoutbildningen.suntarbetsliv.se/lektioner/arbetsmiljoarbete-en-introduktion/planer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arbetsmiljoutbildningen.suntarbetsliv.se/moduler/introduktion-till-sam/genomfo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arbetsmiljoutbildningen.suntarbetsliv.se/lektioner/arbetsmiljoarbete-en-introduktion/genomfo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arbetsmiljoutbildningen.suntarbetsliv.se/genomfor/kunskapstest-modul-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rbetsmiljoutbildningen.suntarbetsliv.se/efter-utbildninge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arbetsmiljoutbildningen.suntarbetsliv.s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7D2nwq45IAc?feature=oembed"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454BD12-AA10-8BED-DCCE-F96676EBB6C0}"/>
              </a:ext>
            </a:extLst>
          </p:cNvPr>
          <p:cNvSpPr>
            <a:spLocks noGrp="1"/>
          </p:cNvSpPr>
          <p:nvPr>
            <p:ph type="title"/>
          </p:nvPr>
        </p:nvSpPr>
        <p:spPr/>
        <p:txBody>
          <a:bodyPr/>
          <a:lstStyle/>
          <a:p>
            <a:r>
              <a:rPr lang="sv-SE" dirty="0"/>
              <a:t>Om förankringsunderlaget</a:t>
            </a:r>
          </a:p>
        </p:txBody>
      </p:sp>
      <p:sp>
        <p:nvSpPr>
          <p:cNvPr id="5" name="Platshållare för innehåll 4">
            <a:extLst>
              <a:ext uri="{FF2B5EF4-FFF2-40B4-BE49-F238E27FC236}">
                <a16:creationId xmlns:a16="http://schemas.microsoft.com/office/drawing/2014/main" id="{1BFD0E81-ACE8-0A6A-EBA4-CFCDD11128F1}"/>
              </a:ext>
            </a:extLst>
          </p:cNvPr>
          <p:cNvSpPr>
            <a:spLocks noGrp="1"/>
          </p:cNvSpPr>
          <p:nvPr>
            <p:ph sz="half" idx="1"/>
          </p:nvPr>
        </p:nvSpPr>
        <p:spPr/>
        <p:txBody>
          <a:bodyPr>
            <a:normAutofit lnSpcReduction="10000"/>
          </a:bodyPr>
          <a:lstStyle/>
          <a:p>
            <a:pPr marL="0" indent="0">
              <a:buNone/>
            </a:pPr>
            <a:r>
              <a:rPr lang="sv-SE" sz="2400" dirty="0"/>
              <a:t>Importera presentationen till din organisations presentationsmall så här:</a:t>
            </a:r>
          </a:p>
          <a:p>
            <a:pPr lvl="1"/>
            <a:r>
              <a:rPr lang="sv-SE" sz="2000" dirty="0"/>
              <a:t>Markera alla bilder (CTRL+A) och kopiera dem (CTRL+C).</a:t>
            </a:r>
          </a:p>
          <a:p>
            <a:pPr lvl="1"/>
            <a:r>
              <a:rPr lang="sv-SE" sz="2000" dirty="0"/>
              <a:t>Öppna en ny presentation med er mall.</a:t>
            </a:r>
          </a:p>
          <a:p>
            <a:pPr lvl="1"/>
            <a:r>
              <a:rPr lang="sv-SE" sz="2000" dirty="0"/>
              <a:t>Lägg in bilderna i er mall med inklistringsalternativet ”Använd </a:t>
            </a:r>
            <a:r>
              <a:rPr lang="sv-SE" sz="2000" dirty="0" err="1"/>
              <a:t>måltema</a:t>
            </a:r>
            <a:r>
              <a:rPr lang="sv-SE" sz="2000" dirty="0"/>
              <a:t>”.</a:t>
            </a:r>
          </a:p>
          <a:p>
            <a:pPr lvl="1"/>
            <a:endParaRPr lang="sv-SE" sz="2000" dirty="0"/>
          </a:p>
          <a:p>
            <a:pPr marL="0" indent="0">
              <a:buNone/>
            </a:pPr>
            <a:endParaRPr lang="sv-SE" sz="1600" dirty="0"/>
          </a:p>
          <a:p>
            <a:pPr marL="0" indent="0">
              <a:buNone/>
            </a:pPr>
            <a:endParaRPr lang="sv-SE" sz="1600" dirty="0"/>
          </a:p>
          <a:p>
            <a:pPr marL="0" indent="0">
              <a:buNone/>
            </a:pPr>
            <a:r>
              <a:rPr lang="sv-SE" sz="1600" dirty="0"/>
              <a:t>Detta förankringsunderlag finns att ladda ner här:</a:t>
            </a:r>
          </a:p>
          <a:p>
            <a:pPr marL="0" indent="0">
              <a:buNone/>
            </a:pPr>
            <a:r>
              <a:rPr lang="sv-SE" sz="1600" dirty="0">
                <a:hlinkClick r:id="rId2"/>
              </a:rPr>
              <a:t>arbetsmiljoutbildningen.suntarbetsliv.se</a:t>
            </a:r>
            <a:endParaRPr lang="sv-SE" sz="1600" dirty="0"/>
          </a:p>
        </p:txBody>
      </p:sp>
      <p:sp>
        <p:nvSpPr>
          <p:cNvPr id="6" name="Platshållare för innehåll 5">
            <a:extLst>
              <a:ext uri="{FF2B5EF4-FFF2-40B4-BE49-F238E27FC236}">
                <a16:creationId xmlns:a16="http://schemas.microsoft.com/office/drawing/2014/main" id="{A5282278-E25F-E592-ABDA-33E83A182C52}"/>
              </a:ext>
            </a:extLst>
          </p:cNvPr>
          <p:cNvSpPr>
            <a:spLocks noGrp="1"/>
          </p:cNvSpPr>
          <p:nvPr>
            <p:ph sz="half" idx="2"/>
          </p:nvPr>
        </p:nvSpPr>
        <p:spPr>
          <a:solidFill>
            <a:schemeClr val="bg2"/>
          </a:solidFill>
        </p:spPr>
        <p:txBody>
          <a:bodyPr>
            <a:normAutofit lnSpcReduction="10000"/>
          </a:bodyPr>
          <a:lstStyle/>
          <a:p>
            <a:pPr marL="0" indent="0">
              <a:buNone/>
            </a:pPr>
            <a:r>
              <a:rPr lang="sv-SE" sz="2400" dirty="0"/>
              <a:t>Komplettera gärna det här underlaget med:</a:t>
            </a:r>
          </a:p>
          <a:p>
            <a:r>
              <a:rPr lang="sv-SE" sz="2400" dirty="0"/>
              <a:t>Nuläget för arbetsmiljöutbildning i er organisation.</a:t>
            </a:r>
          </a:p>
          <a:p>
            <a:r>
              <a:rPr lang="sv-SE" sz="2400" dirty="0"/>
              <a:t>Vilka mål ni har för ert långsiktiga arbetsmiljöarbete.</a:t>
            </a:r>
          </a:p>
          <a:p>
            <a:r>
              <a:rPr lang="sv-SE" sz="2400" dirty="0"/>
              <a:t>Jämförande punkter på </a:t>
            </a:r>
            <a:r>
              <a:rPr lang="sv-SE" sz="2400" dirty="0">
                <a:hlinkClick r:id="rId3" action="ppaction://hlinksldjump"/>
              </a:rPr>
              <a:t>den här bilden</a:t>
            </a:r>
            <a:r>
              <a:rPr lang="sv-SE" sz="2400" dirty="0"/>
              <a:t>.</a:t>
            </a:r>
          </a:p>
          <a:p>
            <a:pPr marL="0" indent="0">
              <a:buNone/>
            </a:pPr>
            <a:endParaRPr lang="sv-SE" sz="2400" dirty="0"/>
          </a:p>
          <a:p>
            <a:pPr marL="0" indent="0">
              <a:buNone/>
            </a:pPr>
            <a:r>
              <a:rPr lang="sv-SE" sz="2400" dirty="0"/>
              <a:t>Tips:</a:t>
            </a:r>
          </a:p>
          <a:p>
            <a:r>
              <a:rPr lang="sv-SE" sz="2400" dirty="0"/>
              <a:t>Förankra tidigt i samverkan!</a:t>
            </a:r>
          </a:p>
        </p:txBody>
      </p:sp>
      <p:sp>
        <p:nvSpPr>
          <p:cNvPr id="3" name="textruta 2">
            <a:extLst>
              <a:ext uri="{FF2B5EF4-FFF2-40B4-BE49-F238E27FC236}">
                <a16:creationId xmlns:a16="http://schemas.microsoft.com/office/drawing/2014/main" id="{4E928901-2807-A377-7B85-BB1AE24473D8}"/>
              </a:ext>
            </a:extLst>
          </p:cNvPr>
          <p:cNvSpPr txBox="1"/>
          <p:nvPr/>
        </p:nvSpPr>
        <p:spPr>
          <a:xfrm rot="5400000">
            <a:off x="10688379" y="4983754"/>
            <a:ext cx="2285073" cy="276999"/>
          </a:xfrm>
          <a:prstGeom prst="rect">
            <a:avLst/>
          </a:prstGeom>
          <a:noFill/>
        </p:spPr>
        <p:txBody>
          <a:bodyPr wrap="square">
            <a:spAutoFit/>
          </a:bodyPr>
          <a:lstStyle/>
          <a:p>
            <a:pPr algn="r"/>
            <a:r>
              <a:rPr lang="sv-SE" sz="1200" dirty="0"/>
              <a:t>Version 2024-05-13</a:t>
            </a:r>
          </a:p>
        </p:txBody>
      </p:sp>
    </p:spTree>
    <p:extLst>
      <p:ext uri="{BB962C8B-B14F-4D97-AF65-F5344CB8AC3E}">
        <p14:creationId xmlns:p14="http://schemas.microsoft.com/office/powerpoint/2010/main" val="168487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3AAA23-9BA8-06FA-159F-01845460A468}"/>
              </a:ext>
            </a:extLst>
          </p:cNvPr>
          <p:cNvSpPr>
            <a:spLocks noGrp="1"/>
          </p:cNvSpPr>
          <p:nvPr>
            <p:ph type="title"/>
          </p:nvPr>
        </p:nvSpPr>
        <p:spPr/>
        <p:txBody>
          <a:bodyPr/>
          <a:lstStyle/>
          <a:p>
            <a:r>
              <a:rPr lang="sv-SE" dirty="0"/>
              <a:t>Utbildningsledare</a:t>
            </a:r>
          </a:p>
        </p:txBody>
      </p:sp>
      <p:sp>
        <p:nvSpPr>
          <p:cNvPr id="3" name="Platshållare för innehåll 2">
            <a:extLst>
              <a:ext uri="{FF2B5EF4-FFF2-40B4-BE49-F238E27FC236}">
                <a16:creationId xmlns:a16="http://schemas.microsoft.com/office/drawing/2014/main" id="{20414282-3425-2E4F-665C-C43FCF82C855}"/>
              </a:ext>
            </a:extLst>
          </p:cNvPr>
          <p:cNvSpPr>
            <a:spLocks noGrp="1"/>
          </p:cNvSpPr>
          <p:nvPr>
            <p:ph idx="1"/>
          </p:nvPr>
        </p:nvSpPr>
        <p:spPr/>
        <p:txBody>
          <a:bodyPr/>
          <a:lstStyle/>
          <a:p>
            <a:r>
              <a:rPr lang="sv-SE" dirty="0"/>
              <a:t>Från egna organisationen.</a:t>
            </a:r>
          </a:p>
          <a:p>
            <a:r>
              <a:rPr lang="sv-SE" dirty="0"/>
              <a:t>Grundkunskaper och intresse för rollen.</a:t>
            </a:r>
          </a:p>
          <a:p>
            <a:r>
              <a:rPr lang="sv-SE" dirty="0"/>
              <a:t>Stöd hela vägen från planering till genomförande.</a:t>
            </a:r>
          </a:p>
          <a:p>
            <a:r>
              <a:rPr lang="sv-SE" dirty="0"/>
              <a:t>Gärna partsgemensamt.</a:t>
            </a:r>
          </a:p>
        </p:txBody>
      </p:sp>
    </p:spTree>
    <p:extLst>
      <p:ext uri="{BB962C8B-B14F-4D97-AF65-F5344CB8AC3E}">
        <p14:creationId xmlns:p14="http://schemas.microsoft.com/office/powerpoint/2010/main" val="2980134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EE7FD5CD-2379-DF19-D768-540A0A701A55}"/>
              </a:ext>
            </a:extLst>
          </p:cNvPr>
          <p:cNvSpPr>
            <a:spLocks noGrp="1"/>
          </p:cNvSpPr>
          <p:nvPr>
            <p:ph type="title"/>
          </p:nvPr>
        </p:nvSpPr>
        <p:spPr/>
        <p:txBody>
          <a:bodyPr/>
          <a:lstStyle/>
          <a:p>
            <a:r>
              <a:rPr lang="sv-SE" dirty="0"/>
              <a:t>Innehåll</a:t>
            </a:r>
          </a:p>
        </p:txBody>
      </p:sp>
      <p:pic>
        <p:nvPicPr>
          <p:cNvPr id="11" name="Bildobjekt 10" descr="Bild som visar de sex modulerna i Suntarbetslivs arbetsmiljöutbildning. 1) Introduktion till SAM, 2)Roller, ansvar och samverkan, 3) Undersöka arbetsmiljön, 4) Risker och riskbedömning, 5) Åtgärda och följa upp samt 6) Arbetsanpassning och rehabilitering.">
            <a:extLst>
              <a:ext uri="{FF2B5EF4-FFF2-40B4-BE49-F238E27FC236}">
                <a16:creationId xmlns:a16="http://schemas.microsoft.com/office/drawing/2014/main" id="{E4EBAF2A-9F62-467E-DD7B-CBBD003770DD}"/>
              </a:ext>
            </a:extLst>
          </p:cNvPr>
          <p:cNvPicPr>
            <a:picLocks noChangeAspect="1"/>
          </p:cNvPicPr>
          <p:nvPr/>
        </p:nvPicPr>
        <p:blipFill>
          <a:blip r:embed="rId3"/>
          <a:stretch>
            <a:fillRect/>
          </a:stretch>
        </p:blipFill>
        <p:spPr>
          <a:xfrm>
            <a:off x="838200" y="1825625"/>
            <a:ext cx="10515600" cy="3677154"/>
          </a:xfrm>
          <a:prstGeom prst="roundRect">
            <a:avLst>
              <a:gd name="adj" fmla="val 9232"/>
            </a:avLst>
          </a:prstGeom>
          <a:effectLst>
            <a:outerShdw blurRad="127000" dist="38100" dir="2700000" algn="tl" rotWithShape="0">
              <a:prstClr val="black">
                <a:alpha val="40000"/>
              </a:prstClr>
            </a:outerShdw>
          </a:effectLst>
        </p:spPr>
      </p:pic>
      <p:sp>
        <p:nvSpPr>
          <p:cNvPr id="2" name="textruta 1">
            <a:extLst>
              <a:ext uri="{FF2B5EF4-FFF2-40B4-BE49-F238E27FC236}">
                <a16:creationId xmlns:a16="http://schemas.microsoft.com/office/drawing/2014/main" id="{E7C48BDE-6328-5C34-F958-E9E6968A1F89}"/>
              </a:ext>
            </a:extLst>
          </p:cNvPr>
          <p:cNvSpPr txBox="1"/>
          <p:nvPr/>
        </p:nvSpPr>
        <p:spPr>
          <a:xfrm>
            <a:off x="7683063" y="5637716"/>
            <a:ext cx="3792082" cy="276999"/>
          </a:xfrm>
          <a:prstGeom prst="rect">
            <a:avLst/>
          </a:prstGeom>
          <a:noFill/>
        </p:spPr>
        <p:txBody>
          <a:bodyPr wrap="square" rtlCol="0">
            <a:spAutoFit/>
          </a:bodyPr>
          <a:lstStyle/>
          <a:p>
            <a:r>
              <a:rPr lang="sv-SE" sz="1200" dirty="0"/>
              <a:t>Källa: </a:t>
            </a:r>
            <a:r>
              <a:rPr lang="sv-SE" sz="1200" dirty="0">
                <a:hlinkClick r:id="rId4"/>
              </a:rPr>
              <a:t>Suntarbetslivs arbetsmiljöutbildning 2024-05-06</a:t>
            </a:r>
            <a:endParaRPr lang="sv-SE" sz="1200" dirty="0"/>
          </a:p>
        </p:txBody>
      </p:sp>
    </p:spTree>
    <p:extLst>
      <p:ext uri="{BB962C8B-B14F-4D97-AF65-F5344CB8AC3E}">
        <p14:creationId xmlns:p14="http://schemas.microsoft.com/office/powerpoint/2010/main" val="103354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a:extLst>
              <a:ext uri="{FF2B5EF4-FFF2-40B4-BE49-F238E27FC236}">
                <a16:creationId xmlns:a16="http://schemas.microsoft.com/office/drawing/2014/main" id="{F82FD8E5-AFCC-2520-0717-2214D7BECA9C}"/>
              </a:ext>
            </a:extLst>
          </p:cNvPr>
          <p:cNvGraphicFramePr>
            <a:graphicFrameLocks noGrp="1"/>
          </p:cNvGraphicFramePr>
          <p:nvPr>
            <p:ph idx="1"/>
            <p:extLst>
              <p:ext uri="{D42A27DB-BD31-4B8C-83A1-F6EECF244321}">
                <p14:modId xmlns:p14="http://schemas.microsoft.com/office/powerpoint/2010/main" val="2270934390"/>
              </p:ext>
            </p:extLst>
          </p:nvPr>
        </p:nvGraphicFramePr>
        <p:xfrm>
          <a:off x="383757" y="266187"/>
          <a:ext cx="11424486" cy="6437213"/>
        </p:xfrm>
        <a:graphic>
          <a:graphicData uri="http://schemas.openxmlformats.org/drawingml/2006/table">
            <a:tbl>
              <a:tblPr firstRow="1" bandRow="1">
                <a:tableStyleId>{5940675A-B579-460E-94D1-54222C63F5DA}</a:tableStyleId>
              </a:tblPr>
              <a:tblGrid>
                <a:gridCol w="1904081">
                  <a:extLst>
                    <a:ext uri="{9D8B030D-6E8A-4147-A177-3AD203B41FA5}">
                      <a16:colId xmlns:a16="http://schemas.microsoft.com/office/drawing/2014/main" val="1688400040"/>
                    </a:ext>
                  </a:extLst>
                </a:gridCol>
                <a:gridCol w="1904081">
                  <a:extLst>
                    <a:ext uri="{9D8B030D-6E8A-4147-A177-3AD203B41FA5}">
                      <a16:colId xmlns:a16="http://schemas.microsoft.com/office/drawing/2014/main" val="1252373869"/>
                    </a:ext>
                  </a:extLst>
                </a:gridCol>
                <a:gridCol w="1904081">
                  <a:extLst>
                    <a:ext uri="{9D8B030D-6E8A-4147-A177-3AD203B41FA5}">
                      <a16:colId xmlns:a16="http://schemas.microsoft.com/office/drawing/2014/main" val="27736450"/>
                    </a:ext>
                  </a:extLst>
                </a:gridCol>
                <a:gridCol w="1904081">
                  <a:extLst>
                    <a:ext uri="{9D8B030D-6E8A-4147-A177-3AD203B41FA5}">
                      <a16:colId xmlns:a16="http://schemas.microsoft.com/office/drawing/2014/main" val="3154778703"/>
                    </a:ext>
                  </a:extLst>
                </a:gridCol>
                <a:gridCol w="1904081">
                  <a:extLst>
                    <a:ext uri="{9D8B030D-6E8A-4147-A177-3AD203B41FA5}">
                      <a16:colId xmlns:a16="http://schemas.microsoft.com/office/drawing/2014/main" val="3878000648"/>
                    </a:ext>
                  </a:extLst>
                </a:gridCol>
                <a:gridCol w="1904081">
                  <a:extLst>
                    <a:ext uri="{9D8B030D-6E8A-4147-A177-3AD203B41FA5}">
                      <a16:colId xmlns:a16="http://schemas.microsoft.com/office/drawing/2014/main" val="2727947258"/>
                    </a:ext>
                  </a:extLst>
                </a:gridCol>
              </a:tblGrid>
              <a:tr h="821213">
                <a:tc>
                  <a:txBody>
                    <a:bodyPr/>
                    <a:lstStyle/>
                    <a:p>
                      <a:pPr algn="ctr"/>
                      <a:endParaRPr lang="sv-SE" sz="1500" b="1" dirty="0">
                        <a:solidFill>
                          <a:schemeClr val="tx1"/>
                        </a:solidFill>
                      </a:endParaRPr>
                    </a:p>
                    <a:p>
                      <a:pPr algn="ctr"/>
                      <a:r>
                        <a:rPr lang="sv-SE" sz="1500" b="1" dirty="0">
                          <a:solidFill>
                            <a:schemeClr val="tx1"/>
                          </a:solidFill>
                        </a:rPr>
                        <a:t>Introduktion till SAM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6F3"/>
                    </a:solidFill>
                  </a:tcPr>
                </a:tc>
                <a:tc>
                  <a:txBody>
                    <a:bodyPr/>
                    <a:lstStyle/>
                    <a:p>
                      <a:pPr algn="ctr"/>
                      <a:endParaRPr lang="sv-SE" sz="1500" b="1" dirty="0">
                        <a:solidFill>
                          <a:schemeClr val="tx1"/>
                        </a:solidFill>
                      </a:endParaRPr>
                    </a:p>
                    <a:p>
                      <a:pPr algn="ctr"/>
                      <a:r>
                        <a:rPr lang="sv-SE" sz="1500" b="1" dirty="0">
                          <a:solidFill>
                            <a:schemeClr val="tx1"/>
                          </a:solidFill>
                        </a:rPr>
                        <a:t>Roller, ansvar och samverkan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6F3"/>
                    </a:solidFill>
                  </a:tcPr>
                </a:tc>
                <a:tc>
                  <a:txBody>
                    <a:bodyPr/>
                    <a:lstStyle/>
                    <a:p>
                      <a:pPr algn="ctr"/>
                      <a:endParaRPr lang="sv-SE" sz="1500" b="1">
                        <a:solidFill>
                          <a:schemeClr val="tx1"/>
                        </a:solidFill>
                      </a:endParaRPr>
                    </a:p>
                    <a:p>
                      <a:pPr algn="ctr"/>
                      <a:r>
                        <a:rPr lang="sv-SE" sz="1500" b="1">
                          <a:solidFill>
                            <a:schemeClr val="tx1"/>
                          </a:solidFill>
                        </a:rPr>
                        <a:t>Undersöka arbetsmiljön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6F3"/>
                    </a:solidFill>
                  </a:tcPr>
                </a:tc>
                <a:tc>
                  <a:txBody>
                    <a:bodyPr/>
                    <a:lstStyle/>
                    <a:p>
                      <a:pPr algn="ctr"/>
                      <a:endParaRPr lang="sv-SE" sz="1500" b="1">
                        <a:solidFill>
                          <a:schemeClr val="tx1"/>
                        </a:solidFill>
                      </a:endParaRPr>
                    </a:p>
                    <a:p>
                      <a:pPr algn="ctr"/>
                      <a:r>
                        <a:rPr lang="sv-SE" sz="1500" b="1">
                          <a:solidFill>
                            <a:schemeClr val="tx1"/>
                          </a:solidFill>
                        </a:rPr>
                        <a:t>Risker och riskbedömning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6F3"/>
                    </a:solidFill>
                  </a:tcPr>
                </a:tc>
                <a:tc>
                  <a:txBody>
                    <a:bodyPr/>
                    <a:lstStyle/>
                    <a:p>
                      <a:pPr algn="ctr"/>
                      <a:endParaRPr lang="sv-SE" sz="1500" b="1">
                        <a:solidFill>
                          <a:schemeClr val="tx1"/>
                        </a:solidFill>
                      </a:endParaRPr>
                    </a:p>
                    <a:p>
                      <a:pPr algn="ctr"/>
                      <a:r>
                        <a:rPr lang="sv-SE" sz="1500" b="1">
                          <a:solidFill>
                            <a:schemeClr val="tx1"/>
                          </a:solidFill>
                        </a:rPr>
                        <a:t>Åtgärda och följ upp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6F3"/>
                    </a:solidFill>
                  </a:tcPr>
                </a:tc>
                <a:tc>
                  <a:txBody>
                    <a:bodyPr/>
                    <a:lstStyle/>
                    <a:p>
                      <a:pPr algn="ctr"/>
                      <a:endParaRPr lang="sv-SE" sz="1500" b="1" dirty="0">
                        <a:solidFill>
                          <a:schemeClr val="tx1"/>
                        </a:solidFill>
                      </a:endParaRPr>
                    </a:p>
                    <a:p>
                      <a:pPr algn="ctr"/>
                      <a:r>
                        <a:rPr lang="sv-SE" sz="1500" b="1" dirty="0">
                          <a:solidFill>
                            <a:schemeClr val="tx1"/>
                          </a:solidFill>
                        </a:rPr>
                        <a:t>Arbetsanpassning och rehabilitering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6F3"/>
                    </a:solidFill>
                  </a:tcPr>
                </a:tc>
                <a:extLst>
                  <a:ext uri="{0D108BD9-81ED-4DB2-BD59-A6C34878D82A}">
                    <a16:rowId xmlns:a16="http://schemas.microsoft.com/office/drawing/2014/main" val="7920021"/>
                  </a:ext>
                </a:extLst>
              </a:tr>
              <a:tr h="936000">
                <a:tc>
                  <a:txBody>
                    <a:bodyPr/>
                    <a:lstStyle/>
                    <a:p>
                      <a:pPr algn="ctr"/>
                      <a:r>
                        <a:rPr lang="sv-SE" sz="1500" kern="1200" dirty="0">
                          <a:solidFill>
                            <a:schemeClr val="tx1"/>
                          </a:solidFill>
                          <a:latin typeface="+mn-lt"/>
                          <a:ea typeface="+mn-ea"/>
                          <a:cs typeface="+mn-cs"/>
                        </a:rPr>
                        <a:t>Börja dagen</a:t>
                      </a:r>
                      <a:br>
                        <a:rPr lang="sv-SE" sz="1500" kern="1200" dirty="0">
                          <a:solidFill>
                            <a:schemeClr val="tx1"/>
                          </a:solidFill>
                          <a:latin typeface="+mn-lt"/>
                          <a:ea typeface="+mn-ea"/>
                          <a:cs typeface="+mn-cs"/>
                        </a:rPr>
                      </a:br>
                      <a:r>
                        <a:rPr lang="sv-SE" sz="1200" i="1" kern="1200" dirty="0">
                          <a:solidFill>
                            <a:schemeClr val="tx1"/>
                          </a:solidFill>
                          <a:latin typeface="+mn-lt"/>
                          <a:ea typeface="+mn-ea"/>
                          <a:cs typeface="+mn-cs"/>
                        </a:rPr>
                        <a:t>Ca 20 min</a:t>
                      </a:r>
                    </a:p>
                  </a:txBody>
                  <a:tcPr marL="45720" marR="45720" anchor="ctr">
                    <a:lnR w="12700"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tx1"/>
                          </a:solidFill>
                          <a:latin typeface="+mn-lt"/>
                          <a:ea typeface="+mn-ea"/>
                          <a:cs typeface="+mn-cs"/>
                        </a:rPr>
                        <a:t>Börja dagen</a:t>
                      </a:r>
                      <a:br>
                        <a:rPr lang="sv-SE" sz="1500" kern="1200" dirty="0">
                          <a:solidFill>
                            <a:schemeClr val="tx1"/>
                          </a:solidFill>
                          <a:latin typeface="+mn-lt"/>
                          <a:ea typeface="+mn-ea"/>
                          <a:cs typeface="+mn-cs"/>
                        </a:rPr>
                      </a:br>
                      <a:r>
                        <a:rPr lang="sv-SE" sz="1200" i="1" kern="1200" dirty="0">
                          <a:solidFill>
                            <a:schemeClr val="tx1"/>
                          </a:solidFill>
                          <a:latin typeface="+mn-lt"/>
                          <a:ea typeface="+mn-ea"/>
                          <a:cs typeface="+mn-cs"/>
                        </a:rPr>
                        <a:t>Ca 20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tx1"/>
                          </a:solidFill>
                          <a:latin typeface="+mn-lt"/>
                          <a:ea typeface="+mn-ea"/>
                          <a:cs typeface="+mn-cs"/>
                        </a:rPr>
                        <a:t>Börja dagen</a:t>
                      </a:r>
                      <a:br>
                        <a:rPr lang="sv-SE" sz="1500" kern="1200" dirty="0">
                          <a:solidFill>
                            <a:schemeClr val="tx1"/>
                          </a:solidFill>
                          <a:latin typeface="+mn-lt"/>
                          <a:ea typeface="+mn-ea"/>
                          <a:cs typeface="+mn-cs"/>
                        </a:rPr>
                      </a:br>
                      <a:r>
                        <a:rPr lang="sv-SE" sz="1200" i="1" kern="1200" dirty="0">
                          <a:solidFill>
                            <a:schemeClr val="tx1"/>
                          </a:solidFill>
                          <a:latin typeface="+mn-lt"/>
                          <a:ea typeface="+mn-ea"/>
                          <a:cs typeface="+mn-cs"/>
                        </a:rPr>
                        <a:t>Ca 20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tx1"/>
                          </a:solidFill>
                          <a:latin typeface="+mn-lt"/>
                          <a:ea typeface="+mn-ea"/>
                          <a:cs typeface="+mn-cs"/>
                        </a:rPr>
                        <a:t>Börja dagen</a:t>
                      </a:r>
                      <a:br>
                        <a:rPr lang="sv-SE" sz="1500" kern="1200" dirty="0">
                          <a:solidFill>
                            <a:schemeClr val="tx1"/>
                          </a:solidFill>
                          <a:latin typeface="+mn-lt"/>
                          <a:ea typeface="+mn-ea"/>
                          <a:cs typeface="+mn-cs"/>
                        </a:rPr>
                      </a:br>
                      <a:r>
                        <a:rPr lang="sv-SE" sz="1200" i="1" kern="1200" dirty="0">
                          <a:solidFill>
                            <a:schemeClr val="tx1"/>
                          </a:solidFill>
                          <a:latin typeface="+mn-lt"/>
                          <a:ea typeface="+mn-ea"/>
                          <a:cs typeface="+mn-cs"/>
                        </a:rPr>
                        <a:t>Ca 20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tx1"/>
                          </a:solidFill>
                          <a:latin typeface="+mn-lt"/>
                          <a:ea typeface="+mn-ea"/>
                          <a:cs typeface="+mn-cs"/>
                        </a:rPr>
                        <a:t>Börja dagen</a:t>
                      </a:r>
                      <a:br>
                        <a:rPr lang="sv-SE" sz="1500" kern="1200" dirty="0">
                          <a:solidFill>
                            <a:schemeClr val="tx1"/>
                          </a:solidFill>
                          <a:latin typeface="+mn-lt"/>
                          <a:ea typeface="+mn-ea"/>
                          <a:cs typeface="+mn-cs"/>
                        </a:rPr>
                      </a:br>
                      <a:r>
                        <a:rPr lang="sv-SE" sz="1200" i="1" kern="1200" dirty="0">
                          <a:solidFill>
                            <a:schemeClr val="tx1"/>
                          </a:solidFill>
                          <a:latin typeface="+mn-lt"/>
                          <a:ea typeface="+mn-ea"/>
                          <a:cs typeface="+mn-cs"/>
                        </a:rPr>
                        <a:t>Ca 20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tx1"/>
                          </a:solidFill>
                          <a:latin typeface="+mn-lt"/>
                          <a:ea typeface="+mn-ea"/>
                          <a:cs typeface="+mn-cs"/>
                        </a:rPr>
                        <a:t>Börja dagen</a:t>
                      </a:r>
                      <a:br>
                        <a:rPr lang="sv-SE" sz="1500" kern="1200" dirty="0">
                          <a:solidFill>
                            <a:schemeClr val="tx1"/>
                          </a:solidFill>
                          <a:latin typeface="+mn-lt"/>
                          <a:ea typeface="+mn-ea"/>
                          <a:cs typeface="+mn-cs"/>
                        </a:rPr>
                      </a:br>
                      <a:r>
                        <a:rPr lang="sv-SE" sz="1200" i="1" kern="1200" dirty="0">
                          <a:solidFill>
                            <a:schemeClr val="tx1"/>
                          </a:solidFill>
                          <a:latin typeface="+mn-lt"/>
                          <a:ea typeface="+mn-ea"/>
                          <a:cs typeface="+mn-cs"/>
                        </a:rPr>
                        <a:t>Ca 20 min</a:t>
                      </a:r>
                    </a:p>
                  </a:txBody>
                  <a:tcPr marL="45720" marR="45720" anchor="ctr">
                    <a:lnL w="12700" cap="flat" cmpd="sng" algn="ctr">
                      <a:solidFill>
                        <a:schemeClr val="tx1"/>
                      </a:solidFill>
                      <a:prstDash val="solid"/>
                      <a:round/>
                      <a:headEnd type="none" w="med" len="med"/>
                      <a:tailEnd type="none" w="med" len="med"/>
                    </a:lnL>
                    <a:lnT w="12700" cmpd="sng">
                      <a:noFill/>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510398"/>
                  </a:ext>
                </a:extLst>
              </a:tr>
              <a:tr h="936000">
                <a:tc>
                  <a:txBody>
                    <a:bodyPr/>
                    <a:lstStyle/>
                    <a:p>
                      <a:pPr algn="ctr"/>
                      <a:r>
                        <a:rPr lang="sv-SE" sz="1500" dirty="0"/>
                        <a:t>Det här är arbetsmiljöarbete</a:t>
                      </a:r>
                      <a:br>
                        <a:rPr lang="sv-SE" sz="1500" dirty="0"/>
                      </a:br>
                      <a:r>
                        <a:rPr lang="sv-SE" sz="1200" i="1" dirty="0"/>
                        <a:t>Ca 50 min</a:t>
                      </a:r>
                      <a:endParaRPr lang="sv-SE" sz="1500" i="1" dirty="0"/>
                    </a:p>
                  </a:txBody>
                  <a:tcPr marL="45720" marR="45720" anchor="ctr">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Roller och ansvar i arbetsmiljöarbetet</a:t>
                      </a:r>
                    </a:p>
                    <a:p>
                      <a:pPr marL="0" algn="ctr" defTabSz="914400" rtl="0" eaLnBrk="1" latinLnBrk="0" hangingPunct="1"/>
                      <a:r>
                        <a:rPr lang="sv-SE" sz="1200" i="1" kern="1200" dirty="0">
                          <a:solidFill>
                            <a:schemeClr val="tx1"/>
                          </a:solidFill>
                          <a:latin typeface="+mn-lt"/>
                          <a:ea typeface="+mn-ea"/>
                          <a:cs typeface="+mn-cs"/>
                        </a:rPr>
                        <a:t>Ca 50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Undersöka</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latin typeface="+mn-lt"/>
                          <a:ea typeface="+mn-ea"/>
                          <a:cs typeface="+mn-cs"/>
                        </a:rPr>
                        <a:t>Ca 50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Vanliga risker</a:t>
                      </a:r>
                    </a:p>
                    <a:p>
                      <a:pPr marL="0" algn="ctr" defTabSz="914400" rtl="0" eaLnBrk="1" latinLnBrk="0" hangingPunct="1"/>
                      <a:r>
                        <a:rPr lang="sv-SE" sz="1200" i="1" kern="1200" dirty="0">
                          <a:solidFill>
                            <a:schemeClr val="tx1"/>
                          </a:solidFill>
                          <a:latin typeface="+mn-lt"/>
                          <a:ea typeface="+mn-ea"/>
                          <a:cs typeface="+mn-cs"/>
                        </a:rPr>
                        <a:t>Ca 50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Åtgärda och </a:t>
                      </a:r>
                      <a:br>
                        <a:rPr lang="sv-SE" sz="1500" dirty="0"/>
                      </a:br>
                      <a:r>
                        <a:rPr lang="sv-SE" sz="1500" dirty="0"/>
                        <a:t>följ upp</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latin typeface="+mn-lt"/>
                          <a:ea typeface="+mn-ea"/>
                          <a:cs typeface="+mn-cs"/>
                        </a:rPr>
                        <a:t>Ca 50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sv-SE" sz="1500" b="0" i="0" u="none" strike="noStrike" noProof="0" dirty="0">
                          <a:solidFill>
                            <a:srgbClr val="000000"/>
                          </a:solidFill>
                          <a:latin typeface="Aptos"/>
                        </a:rPr>
                        <a:t>Tidiga signaler</a:t>
                      </a:r>
                      <a:br>
                        <a:rPr lang="sv-SE" sz="1500" b="0" i="0" u="none" strike="noStrike" noProof="0" dirty="0">
                          <a:solidFill>
                            <a:srgbClr val="000000"/>
                          </a:solidFill>
                          <a:latin typeface="Aptos"/>
                        </a:rPr>
                      </a:br>
                      <a:r>
                        <a:rPr lang="sv-SE" sz="1500" b="0" i="0" u="none" strike="noStrike" noProof="0" dirty="0">
                          <a:solidFill>
                            <a:srgbClr val="000000"/>
                          </a:solidFill>
                          <a:latin typeface="Aptos"/>
                        </a:rPr>
                        <a:t>på ohälsa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Ca 50 min</a:t>
                      </a:r>
                    </a:p>
                  </a:txBody>
                  <a:tcPr marL="45720" marR="45720" anchor="ctr">
                    <a:lnL w="12700"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723680"/>
                  </a:ext>
                </a:extLst>
              </a:tr>
              <a:tr h="936000">
                <a:tc>
                  <a:txBody>
                    <a:bodyPr/>
                    <a:lstStyle/>
                    <a:p>
                      <a:pPr algn="ctr"/>
                      <a:r>
                        <a:rPr lang="sv-SE" sz="1500" dirty="0"/>
                        <a:t>Grundläggande lagar, regler och avtal</a:t>
                      </a:r>
                    </a:p>
                    <a:p>
                      <a:pPr algn="ctr"/>
                      <a:r>
                        <a:rPr lang="sv-SE" sz="1200" i="1" dirty="0"/>
                        <a:t>Ca 50 min</a:t>
                      </a:r>
                      <a:endParaRPr lang="sv-SE" sz="1200" dirty="0"/>
                    </a:p>
                  </a:txBody>
                  <a:tcPr marL="45720" marR="45720" anchor="ctr">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Hur jobbar vi tillsammans?</a:t>
                      </a:r>
                    </a:p>
                    <a:p>
                      <a:pPr marL="0" algn="ctr" defTabSz="914400" rtl="0" eaLnBrk="1" latinLnBrk="0" hangingPunct="1"/>
                      <a:r>
                        <a:rPr lang="sv-SE" sz="1200" i="1" kern="1200" dirty="0">
                          <a:solidFill>
                            <a:schemeClr val="tx1"/>
                          </a:solidFill>
                          <a:latin typeface="+mn-lt"/>
                          <a:ea typeface="+mn-ea"/>
                          <a:cs typeface="+mn-cs"/>
                        </a:rPr>
                        <a:t>Ca 35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Skyddsronder med olika fokus</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latin typeface="+mn-lt"/>
                          <a:ea typeface="+mn-ea"/>
                          <a:cs typeface="+mn-cs"/>
                        </a:rPr>
                        <a:t>Ca 50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Träna på riskbedömning</a:t>
                      </a:r>
                    </a:p>
                    <a:p>
                      <a:pPr marL="0" algn="ctr" defTabSz="914400" rtl="0" eaLnBrk="1" latinLnBrk="0" hangingPunct="1"/>
                      <a:r>
                        <a:rPr lang="sv-SE" sz="1200" i="1" kern="1200" dirty="0">
                          <a:solidFill>
                            <a:schemeClr val="tx1"/>
                          </a:solidFill>
                          <a:latin typeface="+mn-lt"/>
                          <a:ea typeface="+mn-ea"/>
                          <a:cs typeface="+mn-cs"/>
                        </a:rPr>
                        <a:t>Ca 50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Människa, teknik och organisation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latin typeface="+mn-lt"/>
                          <a:ea typeface="+mn-ea"/>
                          <a:cs typeface="+mn-cs"/>
                        </a:rPr>
                        <a:t>Ca 25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sv-SE" sz="1500" b="0" i="0" u="none" strike="noStrike" noProof="0" dirty="0">
                          <a:solidFill>
                            <a:srgbClr val="000000"/>
                          </a:solidFill>
                          <a:latin typeface="Aptos"/>
                        </a:rPr>
                        <a:t>Arbetsanpassning och rehabilitering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Ca 50 min</a:t>
                      </a:r>
                    </a:p>
                  </a:txBody>
                  <a:tcPr marL="45720" marR="45720" anchor="ctr">
                    <a:lnL w="12700"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6735507"/>
                  </a:ext>
                </a:extLst>
              </a:tr>
              <a:tr h="936000">
                <a:tc>
                  <a:txBody>
                    <a:bodyPr/>
                    <a:lstStyle/>
                    <a:p>
                      <a:pPr algn="ctr"/>
                      <a:r>
                        <a:rPr lang="sv-SE" sz="1500" dirty="0"/>
                        <a:t>Friskfaktorer </a:t>
                      </a:r>
                      <a:br>
                        <a:rPr lang="sv-SE" sz="1500" dirty="0"/>
                      </a:br>
                      <a:r>
                        <a:rPr lang="sv-SE" sz="1500" dirty="0"/>
                        <a:t>och OSA</a:t>
                      </a:r>
                    </a:p>
                    <a:p>
                      <a:pPr algn="ctr"/>
                      <a:r>
                        <a:rPr lang="sv-SE" sz="1200" i="1" dirty="0"/>
                        <a:t>Ca 50 min</a:t>
                      </a:r>
                      <a:endParaRPr lang="sv-SE" sz="1200" dirty="0"/>
                    </a:p>
                  </a:txBody>
                  <a:tcPr marL="45720" marR="45720" anchor="ctr">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Arbetsmiljöarbete i samverkan</a:t>
                      </a:r>
                    </a:p>
                    <a:p>
                      <a:pPr marL="0" algn="ctr" defTabSz="914400" rtl="0" eaLnBrk="1" latinLnBrk="0" hangingPunct="1"/>
                      <a:r>
                        <a:rPr lang="sv-SE" sz="1200" i="1" kern="1200" dirty="0">
                          <a:solidFill>
                            <a:schemeClr val="tx1"/>
                          </a:solidFill>
                          <a:latin typeface="+mn-lt"/>
                          <a:ea typeface="+mn-ea"/>
                          <a:cs typeface="+mn-cs"/>
                        </a:rPr>
                        <a:t>Ca 50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Tillbud och olyckor</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latin typeface="+mn-lt"/>
                          <a:ea typeface="+mn-ea"/>
                          <a:cs typeface="+mn-cs"/>
                        </a:rPr>
                        <a:t>Ca 50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Säkerhetsklimat</a:t>
                      </a:r>
                    </a:p>
                    <a:p>
                      <a:pPr algn="ctr"/>
                      <a:r>
                        <a:rPr lang="sv-SE" sz="1200" i="1" kern="1200" dirty="0">
                          <a:solidFill>
                            <a:schemeClr val="tx1"/>
                          </a:solidFill>
                          <a:latin typeface="+mn-lt"/>
                          <a:ea typeface="+mn-ea"/>
                          <a:cs typeface="+mn-cs"/>
                        </a:rPr>
                        <a:t>Ca 50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Mångfald och jämställdhet</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latin typeface="+mn-lt"/>
                          <a:ea typeface="+mn-ea"/>
                          <a:cs typeface="+mn-cs"/>
                        </a:rPr>
                        <a:t>Ca 25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Planen framåt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Ca 50 min</a:t>
                      </a:r>
                    </a:p>
                  </a:txBody>
                  <a:tcPr marL="45720" marR="45720" anchor="ctr">
                    <a:lnL w="12700"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4463534"/>
                  </a:ext>
                </a:extLst>
              </a:tr>
              <a:tr h="936000">
                <a:tc>
                  <a:txBody>
                    <a:bodyPr/>
                    <a:lstStyle/>
                    <a:p>
                      <a:pPr algn="ctr"/>
                      <a:r>
                        <a:rPr lang="sv-SE" sz="1500" dirty="0"/>
                        <a:t>Uppgift: </a:t>
                      </a:r>
                      <a:br>
                        <a:rPr lang="sv-SE" sz="1500" dirty="0"/>
                      </a:br>
                      <a:r>
                        <a:rPr lang="sv-SE" sz="1500"/>
                        <a:t>Vårt samarbete</a:t>
                      </a:r>
                      <a:endParaRPr lang="sv-SE" sz="1500" dirty="0"/>
                    </a:p>
                    <a:p>
                      <a:pPr algn="ctr"/>
                      <a:r>
                        <a:rPr lang="sv-SE" sz="1200" i="1" dirty="0"/>
                        <a:t>Ca 10 min</a:t>
                      </a:r>
                      <a:endParaRPr lang="sv-SE" sz="1200" dirty="0"/>
                    </a:p>
                  </a:txBody>
                  <a:tcPr marL="45720" marR="45720" anchor="ctr">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dirty="0"/>
                        <a:t>Introduktion av nya medarbetare</a:t>
                      </a:r>
                    </a:p>
                    <a:p>
                      <a:pPr algn="ctr"/>
                      <a:r>
                        <a:rPr lang="sv-SE" sz="1200" i="1" kern="1200" dirty="0">
                          <a:solidFill>
                            <a:schemeClr val="tx1"/>
                          </a:solidFill>
                          <a:latin typeface="+mn-lt"/>
                          <a:ea typeface="+mn-ea"/>
                          <a:cs typeface="+mn-cs"/>
                        </a:rPr>
                        <a:t>Ca 15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sv-SE" sz="1500" kern="1200" dirty="0">
                          <a:solidFill>
                            <a:schemeClr val="tx1"/>
                          </a:solidFill>
                          <a:latin typeface="+mn-lt"/>
                          <a:ea typeface="+mn-ea"/>
                          <a:cs typeface="+mn-cs"/>
                        </a:rPr>
                        <a:t>Kunskapstest</a:t>
                      </a:r>
                    </a:p>
                    <a:p>
                      <a:pPr algn="ctr"/>
                      <a:r>
                        <a:rPr lang="sv-SE" sz="1200" i="1" kern="1200" dirty="0">
                          <a:solidFill>
                            <a:schemeClr val="tx1"/>
                          </a:solidFill>
                          <a:latin typeface="+mn-lt"/>
                          <a:ea typeface="+mn-ea"/>
                          <a:cs typeface="+mn-cs"/>
                        </a:rPr>
                        <a:t>Ca 20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sz="1500" kern="1200" dirty="0">
                          <a:solidFill>
                            <a:schemeClr val="tx1"/>
                          </a:solidFill>
                          <a:latin typeface="+mn-lt"/>
                          <a:ea typeface="+mn-ea"/>
                          <a:cs typeface="+mn-cs"/>
                        </a:rPr>
                        <a:t>Kunskapstest</a:t>
                      </a:r>
                    </a:p>
                    <a:p>
                      <a:pPr algn="ctr"/>
                      <a:r>
                        <a:rPr lang="sv-SE" sz="1200" i="1" kern="1200" dirty="0">
                          <a:solidFill>
                            <a:schemeClr val="tx1"/>
                          </a:solidFill>
                          <a:latin typeface="+mn-lt"/>
                          <a:ea typeface="+mn-ea"/>
                          <a:cs typeface="+mn-cs"/>
                        </a:rPr>
                        <a:t>Ca 20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sz="1500" dirty="0"/>
                        <a:t>Uppgift: </a:t>
                      </a:r>
                      <a:br>
                        <a:rPr lang="sv-SE" sz="1500" dirty="0"/>
                      </a:br>
                      <a:r>
                        <a:rPr lang="sv-SE" sz="1500" dirty="0"/>
                        <a:t>SAM-ronden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latin typeface="+mn-lt"/>
                          <a:ea typeface="+mn-ea"/>
                          <a:cs typeface="+mn-cs"/>
                        </a:rPr>
                        <a:t>Ca 60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sz="1500" kern="1200" dirty="0">
                          <a:solidFill>
                            <a:schemeClr val="tx1"/>
                          </a:solidFill>
                          <a:latin typeface="+mn-lt"/>
                          <a:ea typeface="+mn-ea"/>
                          <a:cs typeface="+mn-cs"/>
                        </a:rPr>
                        <a:t>Kunskapstest</a:t>
                      </a:r>
                    </a:p>
                    <a:p>
                      <a:pPr algn="ctr"/>
                      <a:r>
                        <a:rPr lang="sv-SE" sz="1200" i="1" kern="1200" dirty="0">
                          <a:solidFill>
                            <a:schemeClr val="tx1"/>
                          </a:solidFill>
                          <a:latin typeface="+mn-lt"/>
                          <a:ea typeface="+mn-ea"/>
                          <a:cs typeface="+mn-cs"/>
                        </a:rPr>
                        <a:t>Ca 20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7930010"/>
                  </a:ext>
                </a:extLst>
              </a:tr>
              <a:tr h="936000">
                <a:tc>
                  <a:txBody>
                    <a:bodyPr/>
                    <a:lstStyle/>
                    <a:p>
                      <a:pPr algn="ctr"/>
                      <a:r>
                        <a:rPr lang="sv-SE" sz="1500" kern="1200" dirty="0">
                          <a:solidFill>
                            <a:schemeClr val="tx1"/>
                          </a:solidFill>
                          <a:latin typeface="+mn-lt"/>
                          <a:ea typeface="+mn-ea"/>
                          <a:cs typeface="+mn-cs"/>
                        </a:rPr>
                        <a:t>Kunskapstest </a:t>
                      </a:r>
                      <a:br>
                        <a:rPr lang="sv-SE" sz="1500" kern="1200" dirty="0">
                          <a:solidFill>
                            <a:schemeClr val="tx1"/>
                          </a:solidFill>
                          <a:latin typeface="+mn-lt"/>
                          <a:ea typeface="+mn-ea"/>
                          <a:cs typeface="+mn-cs"/>
                        </a:rPr>
                      </a:br>
                      <a:r>
                        <a:rPr lang="sv-SE" sz="1200" i="1" kern="1200" dirty="0">
                          <a:solidFill>
                            <a:schemeClr val="tx1"/>
                          </a:solidFill>
                          <a:latin typeface="+mn-lt"/>
                          <a:ea typeface="+mn-ea"/>
                          <a:cs typeface="+mn-cs"/>
                        </a:rPr>
                        <a:t>Ca 20 min</a:t>
                      </a:r>
                    </a:p>
                  </a:txBody>
                  <a:tcPr marL="45720" marR="45720" anchor="ctr">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a:r>
                        <a:rPr lang="sv-SE" sz="1500" kern="1200" dirty="0">
                          <a:solidFill>
                            <a:schemeClr val="tx1"/>
                          </a:solidFill>
                          <a:latin typeface="+mn-lt"/>
                          <a:ea typeface="+mn-ea"/>
                          <a:cs typeface="+mn-cs"/>
                        </a:rPr>
                        <a:t>Kunskapstest</a:t>
                      </a:r>
                    </a:p>
                    <a:p>
                      <a:pPr algn="ctr"/>
                      <a:r>
                        <a:rPr lang="sv-SE" sz="1200" i="1" kern="1200" dirty="0">
                          <a:solidFill>
                            <a:schemeClr val="tx1"/>
                          </a:solidFill>
                          <a:latin typeface="+mn-lt"/>
                          <a:ea typeface="+mn-ea"/>
                          <a:cs typeface="+mn-cs"/>
                        </a:rPr>
                        <a:t>Ca 20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a:endParaRPr lang="sv-SE" sz="1500" dirty="0"/>
                    </a:p>
                  </a:txBody>
                  <a:tcPr marL="45720" marR="4572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sv-SE" sz="1500" dirty="0"/>
                    </a:p>
                  </a:txBody>
                  <a:tcPr marL="45720" marR="4572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sv-SE" sz="1500" kern="1200" dirty="0">
                          <a:solidFill>
                            <a:schemeClr val="tx1"/>
                          </a:solidFill>
                          <a:latin typeface="+mn-lt"/>
                          <a:ea typeface="+mn-ea"/>
                          <a:cs typeface="+mn-cs"/>
                        </a:rPr>
                        <a:t>Kunskapstest</a:t>
                      </a:r>
                    </a:p>
                    <a:p>
                      <a:pPr algn="ctr"/>
                      <a:r>
                        <a:rPr lang="sv-SE" sz="1200" i="1" kern="1200" dirty="0">
                          <a:solidFill>
                            <a:schemeClr val="tx1"/>
                          </a:solidFill>
                          <a:latin typeface="+mn-lt"/>
                          <a:ea typeface="+mn-ea"/>
                          <a:cs typeface="+mn-cs"/>
                        </a:rPr>
                        <a:t>Ca 20 min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v-SE" sz="1500" dirty="0"/>
                    </a:p>
                  </a:txBody>
                  <a:tcPr marL="45720" marR="4572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44437596"/>
                  </a:ext>
                </a:extLst>
              </a:tr>
            </a:tbl>
          </a:graphicData>
        </a:graphic>
      </p:graphicFrame>
      <p:pic>
        <p:nvPicPr>
          <p:cNvPr id="7" name="Bildobjekt 6">
            <a:extLst>
              <a:ext uri="{FF2B5EF4-FFF2-40B4-BE49-F238E27FC236}">
                <a16:creationId xmlns:a16="http://schemas.microsoft.com/office/drawing/2014/main" id="{5C86C130-9008-DA8B-10AF-6941868998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42" y="83330"/>
            <a:ext cx="1046349" cy="365714"/>
          </a:xfrm>
          <a:prstGeom prst="rect">
            <a:avLst/>
          </a:prstGeom>
        </p:spPr>
      </p:pic>
      <p:pic>
        <p:nvPicPr>
          <p:cNvPr id="9" name="Bildobjekt 8">
            <a:extLst>
              <a:ext uri="{FF2B5EF4-FFF2-40B4-BE49-F238E27FC236}">
                <a16:creationId xmlns:a16="http://schemas.microsoft.com/office/drawing/2014/main" id="{8F35A106-01E2-DCA7-D526-C7A6A78DA65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304" y="83330"/>
            <a:ext cx="1086984" cy="365714"/>
          </a:xfrm>
          <a:prstGeom prst="rect">
            <a:avLst/>
          </a:prstGeom>
        </p:spPr>
      </p:pic>
      <p:pic>
        <p:nvPicPr>
          <p:cNvPr id="11" name="Bildobjekt 10">
            <a:extLst>
              <a:ext uri="{FF2B5EF4-FFF2-40B4-BE49-F238E27FC236}">
                <a16:creationId xmlns:a16="http://schemas.microsoft.com/office/drawing/2014/main" id="{FEDCB462-35BB-F203-96AA-77ABD359AA7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9901" y="83330"/>
            <a:ext cx="1086984" cy="365714"/>
          </a:xfrm>
          <a:prstGeom prst="rect">
            <a:avLst/>
          </a:prstGeom>
        </p:spPr>
      </p:pic>
      <p:pic>
        <p:nvPicPr>
          <p:cNvPr id="13" name="Bildobjekt 12">
            <a:extLst>
              <a:ext uri="{FF2B5EF4-FFF2-40B4-BE49-F238E27FC236}">
                <a16:creationId xmlns:a16="http://schemas.microsoft.com/office/drawing/2014/main" id="{23B3C078-E642-D429-04B7-59E24C0383E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0498" y="83330"/>
            <a:ext cx="1086984" cy="365714"/>
          </a:xfrm>
          <a:prstGeom prst="rect">
            <a:avLst/>
          </a:prstGeom>
        </p:spPr>
      </p:pic>
      <p:pic>
        <p:nvPicPr>
          <p:cNvPr id="15" name="Bildobjekt 14">
            <a:extLst>
              <a:ext uri="{FF2B5EF4-FFF2-40B4-BE49-F238E27FC236}">
                <a16:creationId xmlns:a16="http://schemas.microsoft.com/office/drawing/2014/main" id="{62F7B8BB-8D05-FA6F-EFB7-32D66D971CE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1095" y="83330"/>
            <a:ext cx="1086984" cy="365714"/>
          </a:xfrm>
          <a:prstGeom prst="rect">
            <a:avLst/>
          </a:prstGeom>
        </p:spPr>
      </p:pic>
      <p:pic>
        <p:nvPicPr>
          <p:cNvPr id="17" name="Bildobjekt 16">
            <a:extLst>
              <a:ext uri="{FF2B5EF4-FFF2-40B4-BE49-F238E27FC236}">
                <a16:creationId xmlns:a16="http://schemas.microsoft.com/office/drawing/2014/main" id="{3C9E700D-0FB8-748C-01E9-B68D10133F3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41694" y="83330"/>
            <a:ext cx="1086984" cy="365714"/>
          </a:xfrm>
          <a:prstGeom prst="rect">
            <a:avLst/>
          </a:prstGeom>
        </p:spPr>
      </p:pic>
    </p:spTree>
    <p:extLst>
      <p:ext uri="{BB962C8B-B14F-4D97-AF65-F5344CB8AC3E}">
        <p14:creationId xmlns:p14="http://schemas.microsoft.com/office/powerpoint/2010/main" val="292277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E29A3B3-4D9B-9D88-B012-2A24D855C49B}"/>
              </a:ext>
            </a:extLst>
          </p:cNvPr>
          <p:cNvSpPr>
            <a:spLocks noGrp="1"/>
          </p:cNvSpPr>
          <p:nvPr>
            <p:ph type="title"/>
          </p:nvPr>
        </p:nvSpPr>
        <p:spPr/>
        <p:txBody>
          <a:bodyPr/>
          <a:lstStyle/>
          <a:p>
            <a:r>
              <a:rPr lang="sv-SE" dirty="0"/>
              <a:t>Stöd hela vägen</a:t>
            </a:r>
          </a:p>
        </p:txBody>
      </p:sp>
      <p:sp>
        <p:nvSpPr>
          <p:cNvPr id="12" name="Ellips 11">
            <a:extLst>
              <a:ext uri="{FF2B5EF4-FFF2-40B4-BE49-F238E27FC236}">
                <a16:creationId xmlns:a16="http://schemas.microsoft.com/office/drawing/2014/main" id="{5AD922ED-8020-66FC-C122-D3925C1DFADA}"/>
              </a:ext>
            </a:extLst>
          </p:cNvPr>
          <p:cNvSpPr/>
          <p:nvPr/>
        </p:nvSpPr>
        <p:spPr>
          <a:xfrm>
            <a:off x="1418214" y="1690688"/>
            <a:ext cx="2016224" cy="201622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sv-SE" sz="1900" b="1" dirty="0"/>
              <a:t>Planera</a:t>
            </a:r>
          </a:p>
        </p:txBody>
      </p:sp>
      <p:sp>
        <p:nvSpPr>
          <p:cNvPr id="18" name="Rektangel: rundade hörn 17">
            <a:extLst>
              <a:ext uri="{FF2B5EF4-FFF2-40B4-BE49-F238E27FC236}">
                <a16:creationId xmlns:a16="http://schemas.microsoft.com/office/drawing/2014/main" id="{B1EA5079-D6EA-A3A4-F3AA-5AC9A29E3B7D}"/>
              </a:ext>
            </a:extLst>
          </p:cNvPr>
          <p:cNvSpPr/>
          <p:nvPr/>
        </p:nvSpPr>
        <p:spPr>
          <a:xfrm>
            <a:off x="1166186" y="3920806"/>
            <a:ext cx="2520280" cy="2225470"/>
          </a:xfrm>
          <a:prstGeom prst="roundRect">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t" anchorCtr="0"/>
          <a:lstStyle/>
          <a:p>
            <a:pPr algn="ctr"/>
            <a:r>
              <a:rPr lang="sv-SE" sz="1400" b="1" dirty="0">
                <a:solidFill>
                  <a:schemeClr val="tx1"/>
                </a:solidFill>
              </a:rPr>
              <a:t>FÖR UTBILDNINGSLEDARE</a:t>
            </a:r>
          </a:p>
          <a:p>
            <a:endParaRPr lang="sv-SE" sz="1600" b="1" dirty="0">
              <a:solidFill>
                <a:schemeClr val="tx1"/>
              </a:solidFill>
            </a:endParaRPr>
          </a:p>
          <a:p>
            <a:pPr marL="285750" indent="-285750">
              <a:buFont typeface="Arial" panose="020B0604020202020204" pitchFamily="34" charset="0"/>
              <a:buChar char="•"/>
            </a:pPr>
            <a:r>
              <a:rPr lang="sv-SE" sz="1600" dirty="0">
                <a:solidFill>
                  <a:schemeClr val="tx1"/>
                </a:solidFill>
              </a:rPr>
              <a:t>Förhandsvisning av alla lektioner</a:t>
            </a:r>
          </a:p>
          <a:p>
            <a:pPr marL="285750" indent="-285750">
              <a:buFont typeface="Arial" panose="020B0604020202020204" pitchFamily="34" charset="0"/>
              <a:buChar char="•"/>
            </a:pPr>
            <a:r>
              <a:rPr lang="sv-SE" sz="1600" dirty="0">
                <a:solidFill>
                  <a:schemeClr val="tx1"/>
                </a:solidFill>
              </a:rPr>
              <a:t>Talarstöd</a:t>
            </a:r>
          </a:p>
          <a:p>
            <a:pPr marL="285750" indent="-285750">
              <a:buFont typeface="Arial" panose="020B0604020202020204" pitchFamily="34" charset="0"/>
              <a:buChar char="•"/>
            </a:pPr>
            <a:r>
              <a:rPr lang="sv-SE" sz="1600" dirty="0">
                <a:solidFill>
                  <a:schemeClr val="tx1"/>
                </a:solidFill>
              </a:rPr>
              <a:t>Hänvisningar till lagar och föreskrifter</a:t>
            </a:r>
          </a:p>
        </p:txBody>
      </p:sp>
      <p:pic>
        <p:nvPicPr>
          <p:cNvPr id="16" name="Bild 15" descr="Ikon pil åt höger.">
            <a:extLst>
              <a:ext uri="{FF2B5EF4-FFF2-40B4-BE49-F238E27FC236}">
                <a16:creationId xmlns:a16="http://schemas.microsoft.com/office/drawing/2014/main" id="{515DF81F-E914-18E1-14DD-9D8864C890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3941" y="2401302"/>
            <a:ext cx="520621" cy="594995"/>
          </a:xfrm>
          <a:prstGeom prst="rect">
            <a:avLst/>
          </a:prstGeom>
        </p:spPr>
      </p:pic>
      <p:sp>
        <p:nvSpPr>
          <p:cNvPr id="14" name="Ellips 13">
            <a:extLst>
              <a:ext uri="{FF2B5EF4-FFF2-40B4-BE49-F238E27FC236}">
                <a16:creationId xmlns:a16="http://schemas.microsoft.com/office/drawing/2014/main" id="{0B0944F1-19D4-4CD2-8C87-92604446F46B}"/>
              </a:ext>
            </a:extLst>
          </p:cNvPr>
          <p:cNvSpPr/>
          <p:nvPr/>
        </p:nvSpPr>
        <p:spPr>
          <a:xfrm>
            <a:off x="4970653" y="1690688"/>
            <a:ext cx="2016224" cy="201622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sv-SE" sz="1900" b="1" dirty="0"/>
              <a:t>Genomför</a:t>
            </a:r>
          </a:p>
        </p:txBody>
      </p:sp>
      <p:sp>
        <p:nvSpPr>
          <p:cNvPr id="19" name="Rektangel: rundade hörn 18">
            <a:extLst>
              <a:ext uri="{FF2B5EF4-FFF2-40B4-BE49-F238E27FC236}">
                <a16:creationId xmlns:a16="http://schemas.microsoft.com/office/drawing/2014/main" id="{B139A14E-6929-B2B2-9902-81CAEBB997E0}"/>
              </a:ext>
            </a:extLst>
          </p:cNvPr>
          <p:cNvSpPr/>
          <p:nvPr/>
        </p:nvSpPr>
        <p:spPr>
          <a:xfrm>
            <a:off x="4712751" y="3920806"/>
            <a:ext cx="2520280" cy="2225470"/>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sv-SE" sz="1400" b="1" dirty="0">
                <a:solidFill>
                  <a:schemeClr val="tx1"/>
                </a:solidFill>
              </a:rPr>
              <a:t>FÖR UTBILDNINGSLEDARE OCH DELTAGARE</a:t>
            </a:r>
          </a:p>
          <a:p>
            <a:endParaRPr lang="sv-SE" sz="1600" b="1" dirty="0">
              <a:solidFill>
                <a:schemeClr val="tx1"/>
              </a:solidFill>
            </a:endParaRPr>
          </a:p>
          <a:p>
            <a:pPr marL="285750" indent="-285750">
              <a:buFont typeface="Arial" panose="020B0604020202020204" pitchFamily="34" charset="0"/>
              <a:buChar char="•"/>
            </a:pPr>
            <a:r>
              <a:rPr lang="sv-SE" sz="1600" dirty="0">
                <a:solidFill>
                  <a:schemeClr val="tx1"/>
                </a:solidFill>
              </a:rPr>
              <a:t>Lektioner</a:t>
            </a:r>
          </a:p>
          <a:p>
            <a:pPr marL="285750" indent="-285750">
              <a:buFont typeface="Arial" panose="020B0604020202020204" pitchFamily="34" charset="0"/>
              <a:buChar char="•"/>
            </a:pPr>
            <a:r>
              <a:rPr lang="sv-SE" sz="1600" dirty="0">
                <a:solidFill>
                  <a:schemeClr val="tx1"/>
                </a:solidFill>
              </a:rPr>
              <a:t>Presentation</a:t>
            </a:r>
            <a:endParaRPr lang="sv-SE" dirty="0">
              <a:solidFill>
                <a:schemeClr val="tx1"/>
              </a:solidFill>
            </a:endParaRPr>
          </a:p>
        </p:txBody>
      </p:sp>
      <p:pic>
        <p:nvPicPr>
          <p:cNvPr id="17" name="Bild 16" descr="Ikon pil åt höger.">
            <a:extLst>
              <a:ext uri="{FF2B5EF4-FFF2-40B4-BE49-F238E27FC236}">
                <a16:creationId xmlns:a16="http://schemas.microsoft.com/office/drawing/2014/main" id="{1B143654-C5A0-B411-F508-796E275CF2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8439" y="2411606"/>
            <a:ext cx="520621" cy="594995"/>
          </a:xfrm>
          <a:prstGeom prst="rect">
            <a:avLst/>
          </a:prstGeom>
        </p:spPr>
      </p:pic>
      <p:sp>
        <p:nvSpPr>
          <p:cNvPr id="15" name="Ellips 14">
            <a:extLst>
              <a:ext uri="{FF2B5EF4-FFF2-40B4-BE49-F238E27FC236}">
                <a16:creationId xmlns:a16="http://schemas.microsoft.com/office/drawing/2014/main" id="{E4EDA9D3-8C44-2BB7-E2C7-9D9004C20AE9}"/>
              </a:ext>
            </a:extLst>
          </p:cNvPr>
          <p:cNvSpPr/>
          <p:nvPr/>
        </p:nvSpPr>
        <p:spPr>
          <a:xfrm>
            <a:off x="8410622" y="1690688"/>
            <a:ext cx="2016224" cy="201622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sv-SE" sz="1900" b="1" dirty="0"/>
              <a:t>Efter utbildningen</a:t>
            </a:r>
          </a:p>
        </p:txBody>
      </p:sp>
      <p:sp>
        <p:nvSpPr>
          <p:cNvPr id="20" name="Rektangel: rundade hörn 19">
            <a:extLst>
              <a:ext uri="{FF2B5EF4-FFF2-40B4-BE49-F238E27FC236}">
                <a16:creationId xmlns:a16="http://schemas.microsoft.com/office/drawing/2014/main" id="{0F419712-E684-8DD0-98D8-A8F66FE38340}"/>
              </a:ext>
            </a:extLst>
          </p:cNvPr>
          <p:cNvSpPr/>
          <p:nvPr/>
        </p:nvSpPr>
        <p:spPr>
          <a:xfrm>
            <a:off x="8158594" y="3894842"/>
            <a:ext cx="2520280" cy="2225469"/>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sv-SE" sz="1400" b="1">
                <a:solidFill>
                  <a:schemeClr val="tx1"/>
                </a:solidFill>
              </a:rPr>
              <a:t>FÖR DELTAGARE</a:t>
            </a:r>
          </a:p>
          <a:p>
            <a:endParaRPr lang="sv-SE" sz="1600" b="1">
              <a:solidFill>
                <a:schemeClr val="tx1"/>
              </a:solidFill>
            </a:endParaRPr>
          </a:p>
          <a:p>
            <a:pPr marL="285750" indent="-285750">
              <a:buFont typeface="Arial" panose="020B0604020202020204" pitchFamily="34" charset="0"/>
              <a:buChar char="•"/>
            </a:pPr>
            <a:r>
              <a:rPr lang="sv-SE" sz="1600">
                <a:solidFill>
                  <a:schemeClr val="tx1"/>
                </a:solidFill>
              </a:rPr>
              <a:t>Startpaket med mallar, stöd och inspiration för arbetsmiljöarbetet</a:t>
            </a:r>
          </a:p>
          <a:p>
            <a:pPr algn="ctr"/>
            <a:endParaRPr lang="sv-SE" sz="1600"/>
          </a:p>
        </p:txBody>
      </p:sp>
    </p:spTree>
    <p:extLst>
      <p:ext uri="{BB962C8B-B14F-4D97-AF65-F5344CB8AC3E}">
        <p14:creationId xmlns:p14="http://schemas.microsoft.com/office/powerpoint/2010/main" val="22528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E553A-28D8-BE4F-AEBD-D991CCDBB187}"/>
              </a:ext>
            </a:extLst>
          </p:cNvPr>
          <p:cNvSpPr>
            <a:spLocks noGrp="1"/>
          </p:cNvSpPr>
          <p:nvPr>
            <p:ph type="title"/>
          </p:nvPr>
        </p:nvSpPr>
        <p:spPr/>
        <p:txBody>
          <a:bodyPr/>
          <a:lstStyle/>
          <a:p>
            <a:r>
              <a:rPr lang="sv-SE" dirty="0"/>
              <a:t>Planera</a:t>
            </a:r>
          </a:p>
        </p:txBody>
      </p:sp>
      <p:sp>
        <p:nvSpPr>
          <p:cNvPr id="5" name="Platshållare för innehåll 4">
            <a:extLst>
              <a:ext uri="{FF2B5EF4-FFF2-40B4-BE49-F238E27FC236}">
                <a16:creationId xmlns:a16="http://schemas.microsoft.com/office/drawing/2014/main" id="{2B748F31-9B1C-FD66-D311-AF7FE366075A}"/>
              </a:ext>
            </a:extLst>
          </p:cNvPr>
          <p:cNvSpPr>
            <a:spLocks noGrp="1"/>
          </p:cNvSpPr>
          <p:nvPr>
            <p:ph sz="half" idx="1"/>
          </p:nvPr>
        </p:nvSpPr>
        <p:spPr>
          <a:xfrm>
            <a:off x="838200" y="1825625"/>
            <a:ext cx="4495800" cy="4351338"/>
          </a:xfrm>
        </p:spPr>
        <p:txBody>
          <a:bodyPr>
            <a:normAutofit lnSpcReduction="10000"/>
          </a:bodyPr>
          <a:lstStyle/>
          <a:p>
            <a:r>
              <a:rPr lang="sv-SE" dirty="0"/>
              <a:t>Tips och stöd inför genomförandet</a:t>
            </a:r>
          </a:p>
          <a:p>
            <a:r>
              <a:rPr lang="sv-SE" dirty="0"/>
              <a:t>Förhandsvisning av utbildningsmaterialet</a:t>
            </a:r>
          </a:p>
          <a:p>
            <a:r>
              <a:rPr lang="sv-SE" dirty="0"/>
              <a:t>Talarstöd</a:t>
            </a:r>
          </a:p>
          <a:p>
            <a:pPr lvl="1"/>
            <a:r>
              <a:rPr lang="sv-SE" dirty="0"/>
              <a:t>Till respektive bild</a:t>
            </a:r>
          </a:p>
          <a:p>
            <a:pPr lvl="1"/>
            <a:r>
              <a:rPr lang="sv-SE" dirty="0"/>
              <a:t>Att ladda ner och komplettera med egna anteckningar</a:t>
            </a:r>
          </a:p>
          <a:p>
            <a:r>
              <a:rPr lang="sv-SE" dirty="0"/>
              <a:t>Hänvisningar till lagar och föreskrifter</a:t>
            </a:r>
          </a:p>
        </p:txBody>
      </p:sp>
      <p:sp>
        <p:nvSpPr>
          <p:cNvPr id="6" name="Platshållare för innehåll 5">
            <a:extLst>
              <a:ext uri="{FF2B5EF4-FFF2-40B4-BE49-F238E27FC236}">
                <a16:creationId xmlns:a16="http://schemas.microsoft.com/office/drawing/2014/main" id="{03402D53-1AC4-7D44-6256-71322B788311}"/>
              </a:ext>
            </a:extLst>
          </p:cNvPr>
          <p:cNvSpPr>
            <a:spLocks noGrp="1"/>
          </p:cNvSpPr>
          <p:nvPr>
            <p:ph sz="half" idx="2"/>
          </p:nvPr>
        </p:nvSpPr>
        <p:spPr/>
        <p:txBody>
          <a:bodyPr>
            <a:normAutofit lnSpcReduction="10000"/>
          </a:bodyPr>
          <a:lstStyle/>
          <a:p>
            <a:endParaRPr lang="sv-SE"/>
          </a:p>
        </p:txBody>
      </p:sp>
      <p:pic>
        <p:nvPicPr>
          <p:cNvPr id="4" name="Bildobjekt 3">
            <a:extLst>
              <a:ext uri="{FF2B5EF4-FFF2-40B4-BE49-F238E27FC236}">
                <a16:creationId xmlns:a16="http://schemas.microsoft.com/office/drawing/2014/main" id="{755E0223-9829-7452-3A13-15687491AA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04870" y="0"/>
            <a:ext cx="6387130" cy="6858000"/>
          </a:xfrm>
          <a:prstGeom prst="rect">
            <a:avLst/>
          </a:prstGeom>
          <a:ln>
            <a:solidFill>
              <a:schemeClr val="tx1"/>
            </a:solidFill>
          </a:ln>
        </p:spPr>
      </p:pic>
      <p:sp>
        <p:nvSpPr>
          <p:cNvPr id="3" name="textruta 2">
            <a:extLst>
              <a:ext uri="{FF2B5EF4-FFF2-40B4-BE49-F238E27FC236}">
                <a16:creationId xmlns:a16="http://schemas.microsoft.com/office/drawing/2014/main" id="{26633505-253B-9510-20A9-4763CD90A851}"/>
              </a:ext>
            </a:extLst>
          </p:cNvPr>
          <p:cNvSpPr txBox="1"/>
          <p:nvPr/>
        </p:nvSpPr>
        <p:spPr>
          <a:xfrm>
            <a:off x="65690" y="6492875"/>
            <a:ext cx="3792082" cy="276999"/>
          </a:xfrm>
          <a:prstGeom prst="rect">
            <a:avLst/>
          </a:prstGeom>
          <a:noFill/>
        </p:spPr>
        <p:txBody>
          <a:bodyPr wrap="square" rtlCol="0">
            <a:spAutoFit/>
          </a:bodyPr>
          <a:lstStyle/>
          <a:p>
            <a:r>
              <a:rPr lang="sv-SE" sz="1200" dirty="0"/>
              <a:t>Källa: </a:t>
            </a:r>
            <a:r>
              <a:rPr lang="sv-SE" sz="1200" dirty="0">
                <a:hlinkClick r:id="rId4"/>
              </a:rPr>
              <a:t>Suntarbetslivs arbetsmiljöutbildning 2024-05-06</a:t>
            </a:r>
            <a:endParaRPr lang="sv-SE" sz="1200" dirty="0"/>
          </a:p>
        </p:txBody>
      </p:sp>
    </p:spTree>
    <p:extLst>
      <p:ext uri="{BB962C8B-B14F-4D97-AF65-F5344CB8AC3E}">
        <p14:creationId xmlns:p14="http://schemas.microsoft.com/office/powerpoint/2010/main" val="115857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253A0B-A77E-AD0F-CF50-90F3EC262DB8}"/>
              </a:ext>
            </a:extLst>
          </p:cNvPr>
          <p:cNvSpPr>
            <a:spLocks noGrp="1"/>
          </p:cNvSpPr>
          <p:nvPr>
            <p:ph type="title"/>
          </p:nvPr>
        </p:nvSpPr>
        <p:spPr/>
        <p:txBody>
          <a:bodyPr/>
          <a:lstStyle/>
          <a:p>
            <a:r>
              <a:rPr lang="sv-SE" dirty="0"/>
              <a:t>Genomför</a:t>
            </a:r>
          </a:p>
        </p:txBody>
      </p:sp>
      <p:sp>
        <p:nvSpPr>
          <p:cNvPr id="5" name="Platshållare för innehåll 4">
            <a:extLst>
              <a:ext uri="{FF2B5EF4-FFF2-40B4-BE49-F238E27FC236}">
                <a16:creationId xmlns:a16="http://schemas.microsoft.com/office/drawing/2014/main" id="{07DB3C6A-69FC-CAC8-88C4-49A262D18F9D}"/>
              </a:ext>
            </a:extLst>
          </p:cNvPr>
          <p:cNvSpPr>
            <a:spLocks noGrp="1"/>
          </p:cNvSpPr>
          <p:nvPr>
            <p:ph sz="half" idx="1"/>
          </p:nvPr>
        </p:nvSpPr>
        <p:spPr>
          <a:xfrm>
            <a:off x="838200" y="1825625"/>
            <a:ext cx="4495800" cy="4351338"/>
          </a:xfrm>
        </p:spPr>
        <p:txBody>
          <a:bodyPr/>
          <a:lstStyle/>
          <a:p>
            <a:r>
              <a:rPr lang="sv-SE" dirty="0"/>
              <a:t>Kunskapsmål</a:t>
            </a:r>
          </a:p>
          <a:p>
            <a:r>
              <a:rPr lang="sv-SE" dirty="0"/>
              <a:t>Tidsatta lektioner</a:t>
            </a:r>
          </a:p>
          <a:p>
            <a:r>
              <a:rPr lang="sv-SE" dirty="0"/>
              <a:t>Stöd för att inleda utbildningstillfället</a:t>
            </a:r>
          </a:p>
        </p:txBody>
      </p:sp>
      <p:sp>
        <p:nvSpPr>
          <p:cNvPr id="6" name="Platshållare för innehåll 5">
            <a:extLst>
              <a:ext uri="{FF2B5EF4-FFF2-40B4-BE49-F238E27FC236}">
                <a16:creationId xmlns:a16="http://schemas.microsoft.com/office/drawing/2014/main" id="{C9D11152-38D6-CF65-4BA7-F325D529C75D}"/>
              </a:ext>
            </a:extLst>
          </p:cNvPr>
          <p:cNvSpPr>
            <a:spLocks noGrp="1"/>
          </p:cNvSpPr>
          <p:nvPr>
            <p:ph sz="half" idx="2"/>
          </p:nvPr>
        </p:nvSpPr>
        <p:spPr/>
        <p:txBody>
          <a:bodyPr/>
          <a:lstStyle/>
          <a:p>
            <a:endParaRPr lang="sv-SE"/>
          </a:p>
        </p:txBody>
      </p:sp>
      <p:pic>
        <p:nvPicPr>
          <p:cNvPr id="4" name="Bildobjekt 3">
            <a:extLst>
              <a:ext uri="{FF2B5EF4-FFF2-40B4-BE49-F238E27FC236}">
                <a16:creationId xmlns:a16="http://schemas.microsoft.com/office/drawing/2014/main" id="{DDDFEC12-2D25-1335-B3BD-37748086E8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06500" y="0"/>
            <a:ext cx="6385500" cy="6858000"/>
          </a:xfrm>
          <a:prstGeom prst="rect">
            <a:avLst/>
          </a:prstGeom>
          <a:ln>
            <a:solidFill>
              <a:schemeClr val="tx1"/>
            </a:solidFill>
          </a:ln>
        </p:spPr>
      </p:pic>
      <p:sp>
        <p:nvSpPr>
          <p:cNvPr id="3" name="textruta 2">
            <a:extLst>
              <a:ext uri="{FF2B5EF4-FFF2-40B4-BE49-F238E27FC236}">
                <a16:creationId xmlns:a16="http://schemas.microsoft.com/office/drawing/2014/main" id="{81C5ACE0-44B3-122E-A412-17CAF9598CA1}"/>
              </a:ext>
            </a:extLst>
          </p:cNvPr>
          <p:cNvSpPr txBox="1"/>
          <p:nvPr/>
        </p:nvSpPr>
        <p:spPr>
          <a:xfrm>
            <a:off x="105104" y="6492875"/>
            <a:ext cx="3792082" cy="276999"/>
          </a:xfrm>
          <a:prstGeom prst="rect">
            <a:avLst/>
          </a:prstGeom>
          <a:noFill/>
        </p:spPr>
        <p:txBody>
          <a:bodyPr wrap="square" rtlCol="0">
            <a:spAutoFit/>
          </a:bodyPr>
          <a:lstStyle/>
          <a:p>
            <a:r>
              <a:rPr lang="sv-SE" sz="1200" dirty="0"/>
              <a:t>Källa: </a:t>
            </a:r>
            <a:r>
              <a:rPr lang="sv-SE" sz="1200" dirty="0">
                <a:hlinkClick r:id="rId4"/>
              </a:rPr>
              <a:t>Suntarbetslivs arbetsmiljöutbildning 2024-05-06</a:t>
            </a:r>
            <a:endParaRPr lang="sv-SE" sz="1200" dirty="0"/>
          </a:p>
        </p:txBody>
      </p:sp>
    </p:spTree>
    <p:extLst>
      <p:ext uri="{BB962C8B-B14F-4D97-AF65-F5344CB8AC3E}">
        <p14:creationId xmlns:p14="http://schemas.microsoft.com/office/powerpoint/2010/main" val="721937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253A0B-A77E-AD0F-CF50-90F3EC262DB8}"/>
              </a:ext>
            </a:extLst>
          </p:cNvPr>
          <p:cNvSpPr>
            <a:spLocks noGrp="1"/>
          </p:cNvSpPr>
          <p:nvPr>
            <p:ph type="title"/>
          </p:nvPr>
        </p:nvSpPr>
        <p:spPr/>
        <p:txBody>
          <a:bodyPr/>
          <a:lstStyle/>
          <a:p>
            <a:r>
              <a:rPr lang="sv-SE" dirty="0"/>
              <a:t>Genomför</a:t>
            </a:r>
          </a:p>
        </p:txBody>
      </p:sp>
      <p:sp>
        <p:nvSpPr>
          <p:cNvPr id="6" name="Platshållare för innehåll 5">
            <a:extLst>
              <a:ext uri="{FF2B5EF4-FFF2-40B4-BE49-F238E27FC236}">
                <a16:creationId xmlns:a16="http://schemas.microsoft.com/office/drawing/2014/main" id="{C09156EF-E02A-7B02-5033-E723185E6FE0}"/>
              </a:ext>
            </a:extLst>
          </p:cNvPr>
          <p:cNvSpPr>
            <a:spLocks noGrp="1"/>
          </p:cNvSpPr>
          <p:nvPr>
            <p:ph sz="half" idx="1"/>
          </p:nvPr>
        </p:nvSpPr>
        <p:spPr>
          <a:xfrm>
            <a:off x="838200" y="1825625"/>
            <a:ext cx="4116572" cy="4351338"/>
          </a:xfrm>
        </p:spPr>
        <p:txBody>
          <a:bodyPr/>
          <a:lstStyle/>
          <a:p>
            <a:r>
              <a:rPr lang="sv-SE" dirty="0"/>
              <a:t>Presentation</a:t>
            </a:r>
          </a:p>
          <a:p>
            <a:pPr lvl="1"/>
            <a:r>
              <a:rPr lang="sv-SE" dirty="0"/>
              <a:t>Fullskärmsläge</a:t>
            </a:r>
          </a:p>
          <a:p>
            <a:pPr lvl="1"/>
            <a:r>
              <a:rPr lang="sv-SE" dirty="0"/>
              <a:t>Gå framåt en bild i taget</a:t>
            </a:r>
          </a:p>
        </p:txBody>
      </p:sp>
      <p:pic>
        <p:nvPicPr>
          <p:cNvPr id="5" name="Bildobjekt 4">
            <a:extLst>
              <a:ext uri="{FF2B5EF4-FFF2-40B4-BE49-F238E27FC236}">
                <a16:creationId xmlns:a16="http://schemas.microsoft.com/office/drawing/2014/main" id="{AF47B19F-2F36-411E-2A15-53E5142004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1829" y="1825625"/>
            <a:ext cx="6061971" cy="3365617"/>
          </a:xfrm>
          <a:prstGeom prst="rect">
            <a:avLst/>
          </a:prstGeom>
          <a:effectLst>
            <a:outerShdw blurRad="127000" dist="38100" dir="2700000" algn="tl" rotWithShape="0">
              <a:prstClr val="black">
                <a:alpha val="40000"/>
              </a:prstClr>
            </a:outerShdw>
          </a:effectLst>
        </p:spPr>
      </p:pic>
      <p:sp>
        <p:nvSpPr>
          <p:cNvPr id="3" name="textruta 2">
            <a:extLst>
              <a:ext uri="{FF2B5EF4-FFF2-40B4-BE49-F238E27FC236}">
                <a16:creationId xmlns:a16="http://schemas.microsoft.com/office/drawing/2014/main" id="{E7104C4F-5960-E2A2-BFFC-485D1D166400}"/>
              </a:ext>
            </a:extLst>
          </p:cNvPr>
          <p:cNvSpPr txBox="1"/>
          <p:nvPr/>
        </p:nvSpPr>
        <p:spPr>
          <a:xfrm>
            <a:off x="7672552" y="5263946"/>
            <a:ext cx="3792082" cy="276999"/>
          </a:xfrm>
          <a:prstGeom prst="rect">
            <a:avLst/>
          </a:prstGeom>
          <a:noFill/>
        </p:spPr>
        <p:txBody>
          <a:bodyPr wrap="square" rtlCol="0">
            <a:spAutoFit/>
          </a:bodyPr>
          <a:lstStyle/>
          <a:p>
            <a:r>
              <a:rPr lang="sv-SE" sz="1200" dirty="0"/>
              <a:t>Källa: </a:t>
            </a:r>
            <a:r>
              <a:rPr lang="sv-SE" sz="1200" dirty="0">
                <a:hlinkClick r:id="rId4"/>
              </a:rPr>
              <a:t>Suntarbetslivs arbetsmiljöutbildning 2024-05-06</a:t>
            </a:r>
            <a:endParaRPr lang="sv-SE" sz="1200" dirty="0"/>
          </a:p>
        </p:txBody>
      </p:sp>
    </p:spTree>
    <p:extLst>
      <p:ext uri="{BB962C8B-B14F-4D97-AF65-F5344CB8AC3E}">
        <p14:creationId xmlns:p14="http://schemas.microsoft.com/office/powerpoint/2010/main" val="1350888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5B6574-7AD7-CEFC-99E5-03358988FF9D}"/>
              </a:ext>
            </a:extLst>
          </p:cNvPr>
          <p:cNvSpPr>
            <a:spLocks noGrp="1"/>
          </p:cNvSpPr>
          <p:nvPr>
            <p:ph type="title"/>
          </p:nvPr>
        </p:nvSpPr>
        <p:spPr/>
        <p:txBody>
          <a:bodyPr/>
          <a:lstStyle/>
          <a:p>
            <a:r>
              <a:rPr lang="sv-SE" dirty="0"/>
              <a:t>forts. Genomför</a:t>
            </a:r>
          </a:p>
        </p:txBody>
      </p:sp>
      <p:sp>
        <p:nvSpPr>
          <p:cNvPr id="3" name="Platshållare för innehåll 2">
            <a:extLst>
              <a:ext uri="{FF2B5EF4-FFF2-40B4-BE49-F238E27FC236}">
                <a16:creationId xmlns:a16="http://schemas.microsoft.com/office/drawing/2014/main" id="{5B3CBF02-88F8-25DE-4307-3B03E1FD5702}"/>
              </a:ext>
            </a:extLst>
          </p:cNvPr>
          <p:cNvSpPr>
            <a:spLocks noGrp="1"/>
          </p:cNvSpPr>
          <p:nvPr>
            <p:ph idx="1"/>
          </p:nvPr>
        </p:nvSpPr>
        <p:spPr/>
        <p:txBody>
          <a:bodyPr/>
          <a:lstStyle/>
          <a:p>
            <a:r>
              <a:rPr lang="sv-SE" dirty="0"/>
              <a:t>Kunskapstest i slutet av varje modul</a:t>
            </a:r>
          </a:p>
        </p:txBody>
      </p:sp>
      <p:pic>
        <p:nvPicPr>
          <p:cNvPr id="5" name="Bildobjekt 4">
            <a:extLst>
              <a:ext uri="{FF2B5EF4-FFF2-40B4-BE49-F238E27FC236}">
                <a16:creationId xmlns:a16="http://schemas.microsoft.com/office/drawing/2014/main" id="{AF2C3C22-EF16-03C0-DA74-F80D0986AB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41553" y="2784629"/>
            <a:ext cx="6908894" cy="2988297"/>
          </a:xfrm>
          <a:prstGeom prst="roundRect">
            <a:avLst>
              <a:gd name="adj" fmla="val 7262"/>
            </a:avLst>
          </a:prstGeom>
          <a:effectLst>
            <a:outerShdw blurRad="127000" dist="38100" dir="2700000" algn="tl" rotWithShape="0">
              <a:prstClr val="black">
                <a:alpha val="40000"/>
              </a:prstClr>
            </a:outerShdw>
          </a:effectLst>
        </p:spPr>
      </p:pic>
      <p:sp>
        <p:nvSpPr>
          <p:cNvPr id="4" name="textruta 3">
            <a:extLst>
              <a:ext uri="{FF2B5EF4-FFF2-40B4-BE49-F238E27FC236}">
                <a16:creationId xmlns:a16="http://schemas.microsoft.com/office/drawing/2014/main" id="{B9F974FD-EC7A-359E-C0AE-0CD5D5D683EC}"/>
              </a:ext>
            </a:extLst>
          </p:cNvPr>
          <p:cNvSpPr txBox="1"/>
          <p:nvPr/>
        </p:nvSpPr>
        <p:spPr>
          <a:xfrm>
            <a:off x="5885793" y="5836445"/>
            <a:ext cx="3792082" cy="276999"/>
          </a:xfrm>
          <a:prstGeom prst="rect">
            <a:avLst/>
          </a:prstGeom>
          <a:noFill/>
        </p:spPr>
        <p:txBody>
          <a:bodyPr wrap="square" rtlCol="0">
            <a:spAutoFit/>
          </a:bodyPr>
          <a:lstStyle/>
          <a:p>
            <a:r>
              <a:rPr lang="sv-SE" sz="1200" dirty="0"/>
              <a:t>Källa: </a:t>
            </a:r>
            <a:r>
              <a:rPr lang="sv-SE" sz="1200" dirty="0">
                <a:hlinkClick r:id="rId4"/>
              </a:rPr>
              <a:t>Suntarbetslivs arbetsmiljöutbildning 2024-05-06</a:t>
            </a:r>
            <a:endParaRPr lang="sv-SE" sz="1200" dirty="0"/>
          </a:p>
        </p:txBody>
      </p:sp>
    </p:spTree>
    <p:extLst>
      <p:ext uri="{BB962C8B-B14F-4D97-AF65-F5344CB8AC3E}">
        <p14:creationId xmlns:p14="http://schemas.microsoft.com/office/powerpoint/2010/main" val="187155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1DA176-B250-A533-0EA9-0FD12091E1C9}"/>
              </a:ext>
            </a:extLst>
          </p:cNvPr>
          <p:cNvSpPr>
            <a:spLocks noGrp="1"/>
          </p:cNvSpPr>
          <p:nvPr>
            <p:ph type="title"/>
          </p:nvPr>
        </p:nvSpPr>
        <p:spPr/>
        <p:txBody>
          <a:bodyPr/>
          <a:lstStyle/>
          <a:p>
            <a:r>
              <a:rPr lang="sv-SE" dirty="0"/>
              <a:t>Efter utbildningen</a:t>
            </a:r>
            <a:r>
              <a:rPr lang="sv-SE"/>
              <a:t> </a:t>
            </a:r>
            <a:endParaRPr lang="sv-SE" dirty="0"/>
          </a:p>
        </p:txBody>
      </p:sp>
      <p:sp>
        <p:nvSpPr>
          <p:cNvPr id="3" name="textruta 2">
            <a:extLst>
              <a:ext uri="{FF2B5EF4-FFF2-40B4-BE49-F238E27FC236}">
                <a16:creationId xmlns:a16="http://schemas.microsoft.com/office/drawing/2014/main" id="{3BDE62E4-5149-FD3F-70E2-EC3EBE16B77E}"/>
              </a:ext>
            </a:extLst>
          </p:cNvPr>
          <p:cNvSpPr txBox="1"/>
          <p:nvPr/>
        </p:nvSpPr>
        <p:spPr>
          <a:xfrm>
            <a:off x="6494429" y="6215876"/>
            <a:ext cx="3792082" cy="276999"/>
          </a:xfrm>
          <a:prstGeom prst="rect">
            <a:avLst/>
          </a:prstGeom>
          <a:noFill/>
        </p:spPr>
        <p:txBody>
          <a:bodyPr wrap="square" rtlCol="0">
            <a:spAutoFit/>
          </a:bodyPr>
          <a:lstStyle/>
          <a:p>
            <a:r>
              <a:rPr lang="sv-SE" sz="1200" dirty="0"/>
              <a:t>Källa: </a:t>
            </a:r>
            <a:r>
              <a:rPr lang="sv-SE" sz="1200" dirty="0">
                <a:hlinkClick r:id="rId3"/>
              </a:rPr>
              <a:t>Suntarbetslivs arbetsmiljöutbildning 2024-05-06</a:t>
            </a:r>
            <a:endParaRPr lang="sv-SE" sz="1200" dirty="0"/>
          </a:p>
        </p:txBody>
      </p:sp>
      <p:pic>
        <p:nvPicPr>
          <p:cNvPr id="6" name="Bildobjekt 5">
            <a:extLst>
              <a:ext uri="{FF2B5EF4-FFF2-40B4-BE49-F238E27FC236}">
                <a16:creationId xmlns:a16="http://schemas.microsoft.com/office/drawing/2014/main" id="{6449F090-0C6F-481D-335E-DD7AB0F6F3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17392" y="1690688"/>
            <a:ext cx="8757216" cy="4525188"/>
          </a:xfrm>
          <a:prstGeom prst="roundRect">
            <a:avLst>
              <a:gd name="adj" fmla="val 4589"/>
            </a:avLst>
          </a:prstGeom>
        </p:spPr>
      </p:pic>
    </p:spTree>
    <p:extLst>
      <p:ext uri="{BB962C8B-B14F-4D97-AF65-F5344CB8AC3E}">
        <p14:creationId xmlns:p14="http://schemas.microsoft.com/office/powerpoint/2010/main" val="294545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FA7782-CF9C-2F7D-1A3B-26ACCEB048FB}"/>
              </a:ext>
            </a:extLst>
          </p:cNvPr>
          <p:cNvSpPr>
            <a:spLocks noGrp="1"/>
          </p:cNvSpPr>
          <p:nvPr>
            <p:ph type="title"/>
          </p:nvPr>
        </p:nvSpPr>
        <p:spPr/>
        <p:txBody>
          <a:bodyPr/>
          <a:lstStyle/>
          <a:p>
            <a:r>
              <a:rPr lang="sv-SE" dirty="0"/>
              <a:t>Efter utbildningen</a:t>
            </a:r>
          </a:p>
        </p:txBody>
      </p:sp>
      <p:sp>
        <p:nvSpPr>
          <p:cNvPr id="3" name="Platshållare för innehåll 2">
            <a:extLst>
              <a:ext uri="{FF2B5EF4-FFF2-40B4-BE49-F238E27FC236}">
                <a16:creationId xmlns:a16="http://schemas.microsoft.com/office/drawing/2014/main" id="{F11AAD0A-34F2-575D-2E2F-4FF8B707483B}"/>
              </a:ext>
            </a:extLst>
          </p:cNvPr>
          <p:cNvSpPr>
            <a:spLocks noGrp="1"/>
          </p:cNvSpPr>
          <p:nvPr>
            <p:ph idx="1"/>
          </p:nvPr>
        </p:nvSpPr>
        <p:spPr/>
        <p:txBody>
          <a:bodyPr/>
          <a:lstStyle/>
          <a:p>
            <a:r>
              <a:rPr lang="sv-SE" dirty="0"/>
              <a:t>Stöd i utbudet från Suntarbetsliv</a:t>
            </a:r>
          </a:p>
        </p:txBody>
      </p:sp>
      <p:graphicFrame>
        <p:nvGraphicFramePr>
          <p:cNvPr id="10" name="Platshållare för innehåll 17">
            <a:extLst>
              <a:ext uri="{FF2B5EF4-FFF2-40B4-BE49-F238E27FC236}">
                <a16:creationId xmlns:a16="http://schemas.microsoft.com/office/drawing/2014/main" id="{614B09CA-5834-D6A2-3E44-652510CB5BD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03178333"/>
              </p:ext>
            </p:extLst>
          </p:nvPr>
        </p:nvGraphicFramePr>
        <p:xfrm>
          <a:off x="925058" y="2566909"/>
          <a:ext cx="10428742" cy="3476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ktangel 10">
            <a:extLst>
              <a:ext uri="{FF2B5EF4-FFF2-40B4-BE49-F238E27FC236}">
                <a16:creationId xmlns:a16="http://schemas.microsoft.com/office/drawing/2014/main" id="{EB3AC4B7-DCDB-3ADC-3950-243CCA07793A}"/>
              </a:ext>
              <a:ext uri="{C183D7F6-B498-43B3-948B-1728B52AA6E4}">
                <adec:decorative xmlns:adec="http://schemas.microsoft.com/office/drawing/2017/decorative" val="1"/>
              </a:ext>
            </a:extLst>
          </p:cNvPr>
          <p:cNvSpPr/>
          <p:nvPr/>
        </p:nvSpPr>
        <p:spPr>
          <a:xfrm>
            <a:off x="1206505" y="5206482"/>
            <a:ext cx="588078" cy="66247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70BF513B-0E80-B359-5332-982591B2568C}"/>
              </a:ext>
            </a:extLst>
          </p:cNvPr>
          <p:cNvSpPr txBox="1"/>
          <p:nvPr/>
        </p:nvSpPr>
        <p:spPr>
          <a:xfrm>
            <a:off x="1586327" y="5451055"/>
            <a:ext cx="9106202" cy="484742"/>
          </a:xfrm>
          <a:prstGeom prst="rect">
            <a:avLst/>
          </a:prstGeom>
        </p:spPr>
        <p:txBody>
          <a:bodyPr vert="horz" wrap="square" lIns="91440" tIns="45720" rIns="91440" bIns="45720" rtlCol="0" anchor="t">
            <a:noAutofit/>
          </a:bodyPr>
          <a:lstStyle/>
          <a:p>
            <a:pPr algn="ctr"/>
            <a:r>
              <a:rPr lang="sv-SE" sz="1600" b="1" dirty="0">
                <a:solidFill>
                  <a:schemeClr val="bg1"/>
                </a:solidFill>
              </a:rPr>
              <a:t>FRÅN TEORI TILL PRAKTIK</a:t>
            </a:r>
          </a:p>
        </p:txBody>
      </p:sp>
    </p:spTree>
    <p:extLst>
      <p:ext uri="{BB962C8B-B14F-4D97-AF65-F5344CB8AC3E}">
        <p14:creationId xmlns:p14="http://schemas.microsoft.com/office/powerpoint/2010/main" val="115636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442EA4-E519-6B49-CAF0-90AAFC8912BD}"/>
              </a:ext>
            </a:extLst>
          </p:cNvPr>
          <p:cNvSpPr>
            <a:spLocks noGrp="1"/>
          </p:cNvSpPr>
          <p:nvPr>
            <p:ph type="ctrTitle"/>
          </p:nvPr>
        </p:nvSpPr>
        <p:spPr/>
        <p:txBody>
          <a:bodyPr/>
          <a:lstStyle/>
          <a:p>
            <a:r>
              <a:rPr lang="sv-SE" dirty="0"/>
              <a:t>Suntarbetslivs arbetsmiljöutbildning</a:t>
            </a:r>
          </a:p>
        </p:txBody>
      </p:sp>
      <p:sp>
        <p:nvSpPr>
          <p:cNvPr id="3" name="Underrubrik 2">
            <a:extLst>
              <a:ext uri="{FF2B5EF4-FFF2-40B4-BE49-F238E27FC236}">
                <a16:creationId xmlns:a16="http://schemas.microsoft.com/office/drawing/2014/main" id="{2D0BC7A6-C968-BB2A-897C-53559139338B}"/>
              </a:ext>
            </a:extLst>
          </p:cNvPr>
          <p:cNvSpPr>
            <a:spLocks noGrp="1"/>
          </p:cNvSpPr>
          <p:nvPr>
            <p:ph type="subTitle" idx="1"/>
          </p:nvPr>
        </p:nvSpPr>
        <p:spPr/>
        <p:txBody>
          <a:bodyPr/>
          <a:lstStyle/>
          <a:p>
            <a:r>
              <a:rPr lang="sv-SE" dirty="0"/>
              <a:t>Ett förankringsunderlag</a:t>
            </a:r>
          </a:p>
        </p:txBody>
      </p:sp>
    </p:spTree>
    <p:extLst>
      <p:ext uri="{BB962C8B-B14F-4D97-AF65-F5344CB8AC3E}">
        <p14:creationId xmlns:p14="http://schemas.microsoft.com/office/powerpoint/2010/main" val="3524864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856680-D16E-FA4E-0781-B9171BE6CC45}"/>
              </a:ext>
            </a:extLst>
          </p:cNvPr>
          <p:cNvSpPr>
            <a:spLocks noGrp="1"/>
          </p:cNvSpPr>
          <p:nvPr>
            <p:ph type="title"/>
          </p:nvPr>
        </p:nvSpPr>
        <p:spPr/>
        <p:txBody>
          <a:bodyPr/>
          <a:lstStyle/>
          <a:p>
            <a:r>
              <a:rPr lang="sv-SE" dirty="0"/>
              <a:t>Jämförelse/sammanfattning</a:t>
            </a:r>
          </a:p>
        </p:txBody>
      </p:sp>
      <p:graphicFrame>
        <p:nvGraphicFramePr>
          <p:cNvPr id="4" name="Platshållare för innehåll 3">
            <a:extLst>
              <a:ext uri="{FF2B5EF4-FFF2-40B4-BE49-F238E27FC236}">
                <a16:creationId xmlns:a16="http://schemas.microsoft.com/office/drawing/2014/main" id="{514AB59C-F49E-EAA5-DA01-BC6F4DBAABE3}"/>
              </a:ext>
            </a:extLst>
          </p:cNvPr>
          <p:cNvGraphicFramePr>
            <a:graphicFrameLocks noGrp="1"/>
          </p:cNvGraphicFramePr>
          <p:nvPr>
            <p:ph idx="1"/>
            <p:extLst>
              <p:ext uri="{D42A27DB-BD31-4B8C-83A1-F6EECF244321}">
                <p14:modId xmlns:p14="http://schemas.microsoft.com/office/powerpoint/2010/main" val="3488695502"/>
              </p:ext>
            </p:extLst>
          </p:nvPr>
        </p:nvGraphicFramePr>
        <p:xfrm>
          <a:off x="721242" y="1453486"/>
          <a:ext cx="10932042" cy="4838744"/>
        </p:xfrm>
        <a:graphic>
          <a:graphicData uri="http://schemas.openxmlformats.org/drawingml/2006/table">
            <a:tbl>
              <a:tblPr firstRow="1" bandRow="1">
                <a:tableStyleId>{5C22544A-7EE6-4342-B048-85BDC9FD1C3A}</a:tableStyleId>
              </a:tblPr>
              <a:tblGrid>
                <a:gridCol w="2654714">
                  <a:extLst>
                    <a:ext uri="{9D8B030D-6E8A-4147-A177-3AD203B41FA5}">
                      <a16:colId xmlns:a16="http://schemas.microsoft.com/office/drawing/2014/main" val="388489136"/>
                    </a:ext>
                  </a:extLst>
                </a:gridCol>
                <a:gridCol w="4138664">
                  <a:extLst>
                    <a:ext uri="{9D8B030D-6E8A-4147-A177-3AD203B41FA5}">
                      <a16:colId xmlns:a16="http://schemas.microsoft.com/office/drawing/2014/main" val="385372165"/>
                    </a:ext>
                  </a:extLst>
                </a:gridCol>
                <a:gridCol w="4138664">
                  <a:extLst>
                    <a:ext uri="{9D8B030D-6E8A-4147-A177-3AD203B41FA5}">
                      <a16:colId xmlns:a16="http://schemas.microsoft.com/office/drawing/2014/main" val="2794084602"/>
                    </a:ext>
                  </a:extLst>
                </a:gridCol>
              </a:tblGrid>
              <a:tr h="520744">
                <a:tc>
                  <a:txBody>
                    <a:bodyPr/>
                    <a:lstStyle/>
                    <a:p>
                      <a:r>
                        <a:rPr lang="sv-SE" b="1" dirty="0"/>
                        <a:t>Egenskaper</a:t>
                      </a:r>
                    </a:p>
                  </a:txBody>
                  <a:tcPr/>
                </a:tc>
                <a:tc>
                  <a:txBody>
                    <a:bodyPr/>
                    <a:lstStyle/>
                    <a:p>
                      <a:r>
                        <a:rPr lang="sv-SE" dirty="0"/>
                        <a:t>Nuvarande arbetsmiljöutbildning</a:t>
                      </a:r>
                    </a:p>
                  </a:txBody>
                  <a:tcPr/>
                </a:tc>
                <a:tc>
                  <a:txBody>
                    <a:bodyPr/>
                    <a:lstStyle/>
                    <a:p>
                      <a:r>
                        <a:rPr lang="sv-SE" dirty="0"/>
                        <a:t>Suntarbetslivs arbetsmiljöutbildning</a:t>
                      </a:r>
                    </a:p>
                  </a:txBody>
                  <a:tcPr/>
                </a:tc>
                <a:extLst>
                  <a:ext uri="{0D108BD9-81ED-4DB2-BD59-A6C34878D82A}">
                    <a16:rowId xmlns:a16="http://schemas.microsoft.com/office/drawing/2014/main" val="2548954090"/>
                  </a:ext>
                </a:extLst>
              </a:tr>
              <a:tr h="629196">
                <a:tc>
                  <a:txBody>
                    <a:bodyPr/>
                    <a:lstStyle/>
                    <a:p>
                      <a:r>
                        <a:rPr lang="sv-SE" b="1" dirty="0"/>
                        <a:t>Innehåll</a:t>
                      </a:r>
                    </a:p>
                  </a:txBody>
                  <a:tcPr/>
                </a:tc>
                <a:tc>
                  <a:txBody>
                    <a:bodyPr/>
                    <a:lstStyle/>
                    <a:p>
                      <a:endParaRPr lang="sv-SE" dirty="0"/>
                    </a:p>
                  </a:txBody>
                  <a:tcPr/>
                </a:tc>
                <a:tc>
                  <a:txBody>
                    <a:bodyPr/>
                    <a:lstStyle/>
                    <a:p>
                      <a:pPr marL="285750" indent="-285750">
                        <a:buFont typeface="Arial" panose="020B0604020202020204" pitchFamily="34" charset="0"/>
                        <a:buChar char="•"/>
                      </a:pPr>
                      <a:r>
                        <a:rPr lang="sv-SE" dirty="0"/>
                        <a:t>Partsgemensamt</a:t>
                      </a:r>
                    </a:p>
                    <a:p>
                      <a:pPr marL="285750" indent="-285750">
                        <a:buFont typeface="Arial" panose="020B0604020202020204" pitchFamily="34" charset="0"/>
                        <a:buChar char="•"/>
                      </a:pPr>
                      <a:r>
                        <a:rPr lang="sv-SE" dirty="0"/>
                        <a:t>Anpassad för kommuner, regioner och kommunala företag</a:t>
                      </a:r>
                    </a:p>
                  </a:txBody>
                  <a:tcPr/>
                </a:tc>
                <a:extLst>
                  <a:ext uri="{0D108BD9-81ED-4DB2-BD59-A6C34878D82A}">
                    <a16:rowId xmlns:a16="http://schemas.microsoft.com/office/drawing/2014/main" val="103448772"/>
                  </a:ext>
                </a:extLst>
              </a:tr>
              <a:tr h="370840">
                <a:tc>
                  <a:txBody>
                    <a:bodyPr/>
                    <a:lstStyle/>
                    <a:p>
                      <a:r>
                        <a:rPr lang="sv-SE" b="1" dirty="0"/>
                        <a:t>Kostnad</a:t>
                      </a:r>
                    </a:p>
                  </a:txBody>
                  <a:tcPr/>
                </a:tc>
                <a:tc>
                  <a:txBody>
                    <a:bodyPr/>
                    <a:lstStyle/>
                    <a:p>
                      <a:endParaRPr lang="sv-SE" dirty="0"/>
                    </a:p>
                  </a:txBody>
                  <a:tcPr/>
                </a:tc>
                <a:tc>
                  <a:txBody>
                    <a:bodyPr/>
                    <a:lstStyle/>
                    <a:p>
                      <a:pPr marL="285750" indent="-285750">
                        <a:buFont typeface="Arial" panose="020B0604020202020204" pitchFamily="34" charset="0"/>
                        <a:buChar char="•"/>
                      </a:pPr>
                      <a:r>
                        <a:rPr lang="sv-SE" dirty="0"/>
                        <a:t>Kostnadsfri</a:t>
                      </a:r>
                    </a:p>
                  </a:txBody>
                  <a:tcPr/>
                </a:tc>
                <a:extLst>
                  <a:ext uri="{0D108BD9-81ED-4DB2-BD59-A6C34878D82A}">
                    <a16:rowId xmlns:a16="http://schemas.microsoft.com/office/drawing/2014/main" val="1477634209"/>
                  </a:ext>
                </a:extLst>
              </a:tr>
              <a:tr h="370840">
                <a:tc>
                  <a:txBody>
                    <a:bodyPr/>
                    <a:lstStyle/>
                    <a:p>
                      <a:r>
                        <a:rPr lang="sv-SE" b="1" dirty="0"/>
                        <a:t>Omfattning i tid</a:t>
                      </a:r>
                    </a:p>
                  </a:txBody>
                  <a:tcPr/>
                </a:tc>
                <a:tc>
                  <a:txBody>
                    <a:bodyPr/>
                    <a:lstStyle/>
                    <a:p>
                      <a:endParaRPr lang="sv-SE" dirty="0"/>
                    </a:p>
                  </a:txBody>
                  <a:tcPr/>
                </a:tc>
                <a:tc>
                  <a:txBody>
                    <a:bodyPr/>
                    <a:lstStyle/>
                    <a:p>
                      <a:pPr marL="285750" indent="-285750">
                        <a:buFont typeface="Arial" panose="020B0604020202020204" pitchFamily="34" charset="0"/>
                        <a:buChar char="•"/>
                      </a:pPr>
                      <a:r>
                        <a:rPr lang="sv-SE" dirty="0"/>
                        <a:t>Flexibelt</a:t>
                      </a:r>
                    </a:p>
                  </a:txBody>
                  <a:tcPr/>
                </a:tc>
                <a:extLst>
                  <a:ext uri="{0D108BD9-81ED-4DB2-BD59-A6C34878D82A}">
                    <a16:rowId xmlns:a16="http://schemas.microsoft.com/office/drawing/2014/main" val="949609024"/>
                  </a:ext>
                </a:extLst>
              </a:tr>
              <a:tr h="370840">
                <a:tc>
                  <a:txBody>
                    <a:bodyPr/>
                    <a:lstStyle/>
                    <a:p>
                      <a:r>
                        <a:rPr lang="sv-SE" b="1" dirty="0"/>
                        <a:t>Plattform</a:t>
                      </a:r>
                    </a:p>
                  </a:txBody>
                  <a:tcPr/>
                </a:tc>
                <a:tc>
                  <a:txBody>
                    <a:bodyPr/>
                    <a:lstStyle/>
                    <a:p>
                      <a:endParaRPr lang="sv-SE" dirty="0"/>
                    </a:p>
                  </a:txBody>
                  <a:tcPr/>
                </a:tc>
                <a:tc>
                  <a:txBody>
                    <a:bodyPr/>
                    <a:lstStyle/>
                    <a:p>
                      <a:pPr marL="285750" indent="-285750">
                        <a:buFont typeface="Arial" panose="020B0604020202020204" pitchFamily="34" charset="0"/>
                        <a:buChar char="•"/>
                      </a:pPr>
                      <a:r>
                        <a:rPr lang="sv-SE" dirty="0"/>
                        <a:t>Webbaserat</a:t>
                      </a:r>
                    </a:p>
                    <a:p>
                      <a:pPr marL="285750" indent="-285750">
                        <a:buFont typeface="Arial" panose="020B0604020202020204" pitchFamily="34" charset="0"/>
                        <a:buChar char="•"/>
                      </a:pPr>
                      <a:r>
                        <a:rPr lang="sv-SE" dirty="0"/>
                        <a:t>Digitalt eller fysiskt</a:t>
                      </a:r>
                    </a:p>
                  </a:txBody>
                  <a:tcPr/>
                </a:tc>
                <a:extLst>
                  <a:ext uri="{0D108BD9-81ED-4DB2-BD59-A6C34878D82A}">
                    <a16:rowId xmlns:a16="http://schemas.microsoft.com/office/drawing/2014/main" val="1234966642"/>
                  </a:ext>
                </a:extLst>
              </a:tr>
              <a:tr h="370840">
                <a:tc>
                  <a:txBody>
                    <a:bodyPr/>
                    <a:lstStyle/>
                    <a:p>
                      <a:r>
                        <a:rPr lang="sv-SE" b="1" dirty="0"/>
                        <a:t>Utbildningsledare</a:t>
                      </a:r>
                    </a:p>
                  </a:txBody>
                  <a:tcPr/>
                </a:tc>
                <a:tc>
                  <a:txBody>
                    <a:bodyPr/>
                    <a:lstStyle/>
                    <a:p>
                      <a:endParaRPr lang="sv-SE" dirty="0"/>
                    </a:p>
                  </a:txBody>
                  <a:tcPr/>
                </a:tc>
                <a:tc>
                  <a:txBody>
                    <a:bodyPr/>
                    <a:lstStyle/>
                    <a:p>
                      <a:pPr marL="285750" indent="-285750">
                        <a:buFont typeface="Arial" panose="020B0604020202020204" pitchFamily="34" charset="0"/>
                        <a:buChar char="•"/>
                      </a:pPr>
                      <a:r>
                        <a:rPr lang="sv-SE" dirty="0"/>
                        <a:t>Från egna organisationen</a:t>
                      </a:r>
                    </a:p>
                    <a:p>
                      <a:pPr marL="285750" indent="-285750">
                        <a:buFont typeface="Arial" panose="020B0604020202020204" pitchFamily="34" charset="0"/>
                        <a:buChar char="•"/>
                      </a:pPr>
                      <a:r>
                        <a:rPr lang="sv-SE" dirty="0"/>
                        <a:t>Stöd från planering till genomförande</a:t>
                      </a:r>
                    </a:p>
                  </a:txBody>
                  <a:tcPr/>
                </a:tc>
                <a:extLst>
                  <a:ext uri="{0D108BD9-81ED-4DB2-BD59-A6C34878D82A}">
                    <a16:rowId xmlns:a16="http://schemas.microsoft.com/office/drawing/2014/main" val="527524539"/>
                  </a:ext>
                </a:extLst>
              </a:tr>
              <a:tr h="370840">
                <a:tc>
                  <a:txBody>
                    <a:bodyPr/>
                    <a:lstStyle/>
                    <a:p>
                      <a:r>
                        <a:rPr lang="sv-SE" b="1" dirty="0"/>
                        <a:t>Metodik</a:t>
                      </a:r>
                    </a:p>
                  </a:txBody>
                  <a:tcPr/>
                </a:tc>
                <a:tc>
                  <a:txBody>
                    <a:bodyPr/>
                    <a:lstStyle/>
                    <a:p>
                      <a:endParaRPr lang="sv-SE" dirty="0"/>
                    </a:p>
                  </a:txBody>
                  <a:tcPr/>
                </a:tc>
                <a:tc>
                  <a:txBody>
                    <a:bodyPr/>
                    <a:lstStyle/>
                    <a:p>
                      <a:pPr marL="285750" indent="-285750">
                        <a:buFont typeface="Arial" panose="020B0604020202020204" pitchFamily="34" charset="0"/>
                        <a:buChar char="•"/>
                      </a:pPr>
                      <a:r>
                        <a:rPr lang="sv-SE" dirty="0"/>
                        <a:t>Grupp</a:t>
                      </a:r>
                    </a:p>
                  </a:txBody>
                  <a:tcPr/>
                </a:tc>
                <a:extLst>
                  <a:ext uri="{0D108BD9-81ED-4DB2-BD59-A6C34878D82A}">
                    <a16:rowId xmlns:a16="http://schemas.microsoft.com/office/drawing/2014/main" val="4038883998"/>
                  </a:ext>
                </a:extLst>
              </a:tr>
              <a:tr h="370840">
                <a:tc>
                  <a:txBody>
                    <a:bodyPr/>
                    <a:lstStyle/>
                    <a:p>
                      <a:r>
                        <a:rPr lang="sv-SE" b="1" dirty="0"/>
                        <a:t>Kunskapstest</a:t>
                      </a:r>
                    </a:p>
                  </a:txBody>
                  <a:tcPr/>
                </a:tc>
                <a:tc>
                  <a:txBody>
                    <a:bodyPr/>
                    <a:lstStyle/>
                    <a:p>
                      <a:endParaRPr lang="sv-SE" dirty="0"/>
                    </a:p>
                  </a:txBody>
                  <a:tcPr/>
                </a:tc>
                <a:tc>
                  <a:txBody>
                    <a:bodyPr/>
                    <a:lstStyle/>
                    <a:p>
                      <a:pPr marL="285750" indent="-285750">
                        <a:buFont typeface="Arial" panose="020B0604020202020204" pitchFamily="34" charset="0"/>
                        <a:buChar char="•"/>
                      </a:pPr>
                      <a:r>
                        <a:rPr lang="sv-SE" dirty="0"/>
                        <a:t>Ja</a:t>
                      </a:r>
                    </a:p>
                  </a:txBody>
                  <a:tcPr/>
                </a:tc>
                <a:extLst>
                  <a:ext uri="{0D108BD9-81ED-4DB2-BD59-A6C34878D82A}">
                    <a16:rowId xmlns:a16="http://schemas.microsoft.com/office/drawing/2014/main" val="438616371"/>
                  </a:ext>
                </a:extLst>
              </a:tr>
              <a:tr h="370840">
                <a:tc>
                  <a:txBody>
                    <a:bodyPr/>
                    <a:lstStyle/>
                    <a:p>
                      <a:r>
                        <a:rPr lang="sv-SE" b="1" dirty="0"/>
                        <a:t>Material för deltagare</a:t>
                      </a:r>
                    </a:p>
                  </a:txBody>
                  <a:tcPr/>
                </a:tc>
                <a:tc>
                  <a:txBody>
                    <a:bodyPr/>
                    <a:lstStyle/>
                    <a:p>
                      <a:endParaRPr lang="sv-SE" dirty="0"/>
                    </a:p>
                  </a:txBody>
                  <a:tcPr/>
                </a:tc>
                <a:tc>
                  <a:txBody>
                    <a:bodyPr/>
                    <a:lstStyle/>
                    <a:p>
                      <a:pPr marL="285750" indent="-285750">
                        <a:buFont typeface="Arial" panose="020B0604020202020204" pitchFamily="34" charset="0"/>
                        <a:buChar char="•"/>
                      </a:pPr>
                      <a:r>
                        <a:rPr lang="sv-SE" dirty="0"/>
                        <a:t>Startpaket</a:t>
                      </a:r>
                    </a:p>
                    <a:p>
                      <a:pPr marL="285750" indent="-285750">
                        <a:buFont typeface="Arial" panose="020B0604020202020204" pitchFamily="34" charset="0"/>
                        <a:buChar char="•"/>
                      </a:pPr>
                      <a:r>
                        <a:rPr lang="sv-SE" dirty="0"/>
                        <a:t>SAM-verkstan</a:t>
                      </a:r>
                    </a:p>
                  </a:txBody>
                  <a:tcPr/>
                </a:tc>
                <a:extLst>
                  <a:ext uri="{0D108BD9-81ED-4DB2-BD59-A6C34878D82A}">
                    <a16:rowId xmlns:a16="http://schemas.microsoft.com/office/drawing/2014/main" val="3125918207"/>
                  </a:ext>
                </a:extLst>
              </a:tr>
            </a:tbl>
          </a:graphicData>
        </a:graphic>
      </p:graphicFrame>
    </p:spTree>
    <p:extLst>
      <p:ext uri="{BB962C8B-B14F-4D97-AF65-F5344CB8AC3E}">
        <p14:creationId xmlns:p14="http://schemas.microsoft.com/office/powerpoint/2010/main" val="256403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3C3A51-5786-3AF9-153E-B155C680B3BE}"/>
              </a:ext>
            </a:extLst>
          </p:cNvPr>
          <p:cNvSpPr>
            <a:spLocks noGrp="1"/>
          </p:cNvSpPr>
          <p:nvPr>
            <p:ph type="title"/>
          </p:nvPr>
        </p:nvSpPr>
        <p:spPr/>
        <p:txBody>
          <a:bodyPr/>
          <a:lstStyle/>
          <a:p>
            <a:r>
              <a:rPr lang="sv-SE" dirty="0"/>
              <a:t>Dialogfrågor</a:t>
            </a:r>
          </a:p>
        </p:txBody>
      </p:sp>
      <p:sp>
        <p:nvSpPr>
          <p:cNvPr id="3" name="Platshållare för innehåll 2">
            <a:extLst>
              <a:ext uri="{FF2B5EF4-FFF2-40B4-BE49-F238E27FC236}">
                <a16:creationId xmlns:a16="http://schemas.microsoft.com/office/drawing/2014/main" id="{6FD9EFDE-B0E0-9E8A-6BBD-B08039FAE394}"/>
              </a:ext>
            </a:extLst>
          </p:cNvPr>
          <p:cNvSpPr>
            <a:spLocks noGrp="1"/>
          </p:cNvSpPr>
          <p:nvPr>
            <p:ph idx="1"/>
          </p:nvPr>
        </p:nvSpPr>
        <p:spPr/>
        <p:txBody>
          <a:bodyPr/>
          <a:lstStyle/>
          <a:p>
            <a:pPr>
              <a:lnSpc>
                <a:spcPct val="115000"/>
              </a:lnSpc>
            </a:pPr>
            <a:r>
              <a:rPr lang="sv-SE" sz="1800" dirty="0">
                <a:latin typeface="Calibri" panose="020F0502020204030204" pitchFamily="34" charset="0"/>
                <a:ea typeface="Calibri" panose="020F0502020204030204" pitchFamily="34" charset="0"/>
                <a:cs typeface="Times New Roman" panose="02020603050405020304" pitchFamily="18" charset="0"/>
              </a:rPr>
              <a:t>Vilka krav ställer vi på en arbetsmiljöutbildning?</a:t>
            </a:r>
          </a:p>
          <a:p>
            <a:pPr>
              <a:lnSpc>
                <a:spcPct val="115000"/>
              </a:lnSpc>
            </a:pPr>
            <a:r>
              <a:rPr lang="sv-SE" sz="1800" dirty="0">
                <a:latin typeface="Calibri" panose="020F0502020204030204" pitchFamily="34" charset="0"/>
                <a:ea typeface="Calibri" panose="020F0502020204030204" pitchFamily="34" charset="0"/>
                <a:cs typeface="Times New Roman" panose="02020603050405020304" pitchFamily="18" charset="0"/>
              </a:rPr>
              <a:t>Vilka behov har våra chefer? Och skyddsombud? Kan Suntarbetslivs arbetsmiljöutbildning bidra till dessa?</a:t>
            </a:r>
          </a:p>
          <a:p>
            <a:pPr>
              <a:lnSpc>
                <a:spcPct val="115000"/>
              </a:lnSpc>
            </a:pPr>
            <a:r>
              <a:rPr lang="sv-SE" sz="1800" dirty="0">
                <a:effectLst/>
                <a:latin typeface="Calibri" panose="020F0502020204030204" pitchFamily="34" charset="0"/>
                <a:ea typeface="Calibri" panose="020F0502020204030204" pitchFamily="34" charset="0"/>
                <a:cs typeface="Times New Roman" panose="02020603050405020304" pitchFamily="18" charset="0"/>
              </a:rPr>
              <a:t>Vilken potential finns det i Suntarbetslivs arbetsmiljöutbildning som ett medel för att nå vårt mål med arbetsmiljöarbetet i organisationen?</a:t>
            </a:r>
          </a:p>
        </p:txBody>
      </p:sp>
    </p:spTree>
    <p:extLst>
      <p:ext uri="{BB962C8B-B14F-4D97-AF65-F5344CB8AC3E}">
        <p14:creationId xmlns:p14="http://schemas.microsoft.com/office/powerpoint/2010/main" val="3077025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52479F-0A5B-B459-AEB4-2AAAC4067E6F}"/>
              </a:ext>
            </a:extLst>
          </p:cNvPr>
          <p:cNvSpPr>
            <a:spLocks noGrp="1"/>
          </p:cNvSpPr>
          <p:nvPr>
            <p:ph type="title"/>
          </p:nvPr>
        </p:nvSpPr>
        <p:spPr/>
        <p:txBody>
          <a:bodyPr/>
          <a:lstStyle/>
          <a:p>
            <a:r>
              <a:rPr lang="sv-SE" dirty="0"/>
              <a:t>Nästa steg</a:t>
            </a:r>
          </a:p>
        </p:txBody>
      </p:sp>
      <p:sp>
        <p:nvSpPr>
          <p:cNvPr id="3" name="Platshållare för innehåll 2">
            <a:extLst>
              <a:ext uri="{FF2B5EF4-FFF2-40B4-BE49-F238E27FC236}">
                <a16:creationId xmlns:a16="http://schemas.microsoft.com/office/drawing/2014/main" id="{8B9DFF6D-BC5B-1CFE-3DC7-CC82257EFA70}"/>
              </a:ext>
            </a:extLst>
          </p:cNvPr>
          <p:cNvSpPr>
            <a:spLocks noGrp="1"/>
          </p:cNvSpPr>
          <p:nvPr>
            <p:ph idx="1"/>
          </p:nvPr>
        </p:nvSpPr>
        <p:spPr/>
        <p:txBody>
          <a:bodyPr/>
          <a:lstStyle/>
          <a:p>
            <a:r>
              <a:rPr lang="sv-SE" dirty="0"/>
              <a:t>Vad är vårt nästa steg i frågan om arbetsmiljöutbildning?</a:t>
            </a:r>
          </a:p>
        </p:txBody>
      </p:sp>
    </p:spTree>
    <p:extLst>
      <p:ext uri="{BB962C8B-B14F-4D97-AF65-F5344CB8AC3E}">
        <p14:creationId xmlns:p14="http://schemas.microsoft.com/office/powerpoint/2010/main" val="400527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C1B74397-F53A-0AD6-F74D-8F94706A4F1A}"/>
              </a:ext>
            </a:extLst>
          </p:cNvPr>
          <p:cNvSpPr txBox="1">
            <a:spLocks noGrp="1"/>
          </p:cNvSpPr>
          <p:nvPr>
            <p:ph type="title" idx="4294967295"/>
          </p:nvPr>
        </p:nvSpPr>
        <p:spPr>
          <a:xfrm>
            <a:off x="2945219" y="2094614"/>
            <a:ext cx="659758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tx1"/>
                </a:solidFill>
                <a:effectLst/>
                <a:uLnTx/>
                <a:uFillTx/>
                <a:latin typeface="+mn-lt"/>
                <a:ea typeface="+mn-ea"/>
                <a:cs typeface="+mn-cs"/>
              </a:rPr>
              <a:t>Suntarbetsliv drivs gemensamt av de fackliga organisationerna och arbetsgivarorganisationerna SKR och </a:t>
            </a:r>
            <a:r>
              <a:rPr kumimoji="0" lang="sv-SE" sz="1800" b="0" i="0" u="none" strike="noStrike" kern="1200" cap="none" spc="0" normalizeH="0" baseline="0" noProof="0" dirty="0" err="1">
                <a:ln>
                  <a:noFill/>
                </a:ln>
                <a:solidFill>
                  <a:schemeClr val="tx1"/>
                </a:solidFill>
                <a:effectLst/>
                <a:uLnTx/>
                <a:uFillTx/>
                <a:latin typeface="+mn-lt"/>
                <a:ea typeface="+mn-ea"/>
                <a:cs typeface="+mn-cs"/>
              </a:rPr>
              <a:t>Sobona</a:t>
            </a:r>
            <a:r>
              <a:rPr kumimoji="0" lang="sv-SE" sz="1800" b="0" i="0" u="none" strike="noStrike" kern="1200" cap="none" spc="0" normalizeH="0" baseline="0" noProof="0" dirty="0">
                <a:ln>
                  <a:noFill/>
                </a:ln>
                <a:solidFill>
                  <a:schemeClr val="tx1"/>
                </a:solidFill>
                <a:effectLst/>
                <a:uLnTx/>
                <a:uFillTx/>
                <a:latin typeface="+mn-lt"/>
                <a:ea typeface="+mn-ea"/>
                <a:cs typeface="+mn-cs"/>
              </a:rPr>
              <a:t>.</a:t>
            </a:r>
          </a:p>
        </p:txBody>
      </p:sp>
      <p:pic>
        <p:nvPicPr>
          <p:cNvPr id="7" name="Bildobjekt 6" descr="Suntarbetslivs logotyp">
            <a:extLst>
              <a:ext uri="{FF2B5EF4-FFF2-40B4-BE49-F238E27FC236}">
                <a16:creationId xmlns:a16="http://schemas.microsoft.com/office/drawing/2014/main" id="{A69849D8-C45B-80E6-77A3-AA79A007E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00" y="1518618"/>
            <a:ext cx="2760000" cy="380000"/>
          </a:xfrm>
          <a:prstGeom prst="rect">
            <a:avLst/>
          </a:prstGeom>
        </p:spPr>
      </p:pic>
      <p:pic>
        <p:nvPicPr>
          <p:cNvPr id="10" name="Bildobjekt 9" descr="Logotyp för Sveriges Kommuner och regioner, Akademikeralliansen, Vårdförbundet, Sveriges Läkarförbund, Akademikerförbundet SSR, Kommunal, Sveriges Lärare, Vision, Sobona, Ledarna.">
            <a:extLst>
              <a:ext uri="{FF2B5EF4-FFF2-40B4-BE49-F238E27FC236}">
                <a16:creationId xmlns:a16="http://schemas.microsoft.com/office/drawing/2014/main" id="{4716941F-2E44-7D01-A830-CF175317D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524" y="3429000"/>
            <a:ext cx="8970952" cy="1844652"/>
          </a:xfrm>
          <a:prstGeom prst="rect">
            <a:avLst/>
          </a:prstGeom>
        </p:spPr>
      </p:pic>
    </p:spTree>
    <p:extLst>
      <p:ext uri="{BB962C8B-B14F-4D97-AF65-F5344CB8AC3E}">
        <p14:creationId xmlns:p14="http://schemas.microsoft.com/office/powerpoint/2010/main" val="199759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BE9AAF-A011-87CA-2D32-E6F00AA20BE8}"/>
              </a:ext>
            </a:extLst>
          </p:cNvPr>
          <p:cNvSpPr>
            <a:spLocks noGrp="1"/>
          </p:cNvSpPr>
          <p:nvPr>
            <p:ph type="title"/>
          </p:nvPr>
        </p:nvSpPr>
        <p:spPr/>
        <p:txBody>
          <a:bodyPr/>
          <a:lstStyle/>
          <a:p>
            <a:r>
              <a:rPr lang="sv-SE" dirty="0"/>
              <a:t>Om Suntarbetslivs arbetsmiljöutbildning</a:t>
            </a:r>
          </a:p>
        </p:txBody>
      </p:sp>
      <p:sp>
        <p:nvSpPr>
          <p:cNvPr id="3" name="Platshållare för innehåll 2">
            <a:extLst>
              <a:ext uri="{FF2B5EF4-FFF2-40B4-BE49-F238E27FC236}">
                <a16:creationId xmlns:a16="http://schemas.microsoft.com/office/drawing/2014/main" id="{CDF7F607-0E72-8ACD-A82D-3CFB73C6FDDF}"/>
              </a:ext>
            </a:extLst>
          </p:cNvPr>
          <p:cNvSpPr>
            <a:spLocks noGrp="1"/>
          </p:cNvSpPr>
          <p:nvPr>
            <p:ph sz="half" idx="1"/>
          </p:nvPr>
        </p:nvSpPr>
        <p:spPr/>
        <p:txBody>
          <a:bodyPr/>
          <a:lstStyle/>
          <a:p>
            <a:r>
              <a:rPr lang="sv-SE" dirty="0"/>
              <a:t>Grundutbildning i systematiskt arbetsmiljöarbete</a:t>
            </a:r>
          </a:p>
          <a:p>
            <a:r>
              <a:rPr lang="sv-SE" dirty="0"/>
              <a:t>Partsgemensamt utbildningsmaterial</a:t>
            </a:r>
          </a:p>
          <a:p>
            <a:r>
              <a:rPr lang="sv-SE" dirty="0"/>
              <a:t>Kostnadsfri</a:t>
            </a:r>
          </a:p>
          <a:p>
            <a:r>
              <a:rPr lang="sv-SE" dirty="0"/>
              <a:t>Anpassad för kommuner, regioner och kommunala företag</a:t>
            </a:r>
          </a:p>
        </p:txBody>
      </p:sp>
      <p:pic>
        <p:nvPicPr>
          <p:cNvPr id="5" name="Bildobjekt 4" descr="Bild som visar startsidan för Suntarbetslivs arbetsmiljöutbildning.">
            <a:extLst>
              <a:ext uri="{FF2B5EF4-FFF2-40B4-BE49-F238E27FC236}">
                <a16:creationId xmlns:a16="http://schemas.microsoft.com/office/drawing/2014/main" id="{9E26B745-2E74-6FB4-051D-08FF846A17CC}"/>
              </a:ext>
            </a:extLst>
          </p:cNvPr>
          <p:cNvPicPr>
            <a:picLocks noChangeAspect="1"/>
          </p:cNvPicPr>
          <p:nvPr/>
        </p:nvPicPr>
        <p:blipFill>
          <a:blip r:embed="rId3"/>
          <a:stretch>
            <a:fillRect/>
          </a:stretch>
        </p:blipFill>
        <p:spPr>
          <a:xfrm>
            <a:off x="6172202" y="1914313"/>
            <a:ext cx="5744377" cy="3029373"/>
          </a:xfrm>
          <a:prstGeom prst="roundRect">
            <a:avLst>
              <a:gd name="adj" fmla="val 4963"/>
            </a:avLst>
          </a:prstGeom>
          <a:effectLst>
            <a:outerShdw blurRad="127000" dist="38100" dir="2700000" algn="tl" rotWithShape="0">
              <a:prstClr val="black">
                <a:alpha val="40000"/>
              </a:prstClr>
            </a:outerShdw>
          </a:effectLst>
        </p:spPr>
      </p:pic>
      <p:sp>
        <p:nvSpPr>
          <p:cNvPr id="4" name="textruta 3">
            <a:extLst>
              <a:ext uri="{FF2B5EF4-FFF2-40B4-BE49-F238E27FC236}">
                <a16:creationId xmlns:a16="http://schemas.microsoft.com/office/drawing/2014/main" id="{C0315886-C1F0-4A14-BE25-A60DB5CEA840}"/>
              </a:ext>
            </a:extLst>
          </p:cNvPr>
          <p:cNvSpPr txBox="1"/>
          <p:nvPr/>
        </p:nvSpPr>
        <p:spPr>
          <a:xfrm>
            <a:off x="8124497" y="5097517"/>
            <a:ext cx="3792082" cy="276999"/>
          </a:xfrm>
          <a:prstGeom prst="rect">
            <a:avLst/>
          </a:prstGeom>
          <a:noFill/>
        </p:spPr>
        <p:txBody>
          <a:bodyPr wrap="square" rtlCol="0">
            <a:spAutoFit/>
          </a:bodyPr>
          <a:lstStyle/>
          <a:p>
            <a:r>
              <a:rPr lang="sv-SE" sz="1200" dirty="0"/>
              <a:t>Källa: </a:t>
            </a:r>
            <a:r>
              <a:rPr lang="sv-SE" sz="1200" dirty="0">
                <a:hlinkClick r:id="rId4"/>
              </a:rPr>
              <a:t>Suntarbetslivs arbetsmiljöutbildning 2024-05-06</a:t>
            </a:r>
            <a:endParaRPr lang="sv-SE" sz="1200" dirty="0"/>
          </a:p>
        </p:txBody>
      </p:sp>
    </p:spTree>
    <p:extLst>
      <p:ext uri="{BB962C8B-B14F-4D97-AF65-F5344CB8AC3E}">
        <p14:creationId xmlns:p14="http://schemas.microsoft.com/office/powerpoint/2010/main" val="151005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4A7306-541D-984F-CC99-3E5F96B07844}"/>
              </a:ext>
            </a:extLst>
          </p:cNvPr>
          <p:cNvSpPr>
            <a:spLocks noGrp="1"/>
          </p:cNvSpPr>
          <p:nvPr>
            <p:ph type="title"/>
          </p:nvPr>
        </p:nvSpPr>
        <p:spPr/>
        <p:txBody>
          <a:bodyPr>
            <a:normAutofit/>
          </a:bodyPr>
          <a:lstStyle/>
          <a:p>
            <a:r>
              <a:rPr lang="sv-SE" sz="4000"/>
              <a:t>Effektmål</a:t>
            </a:r>
            <a:endParaRPr lang="sv-SE" sz="4000" dirty="0"/>
          </a:p>
        </p:txBody>
      </p:sp>
      <p:sp>
        <p:nvSpPr>
          <p:cNvPr id="3" name="Platshållare för innehåll 2">
            <a:extLst>
              <a:ext uri="{FF2B5EF4-FFF2-40B4-BE49-F238E27FC236}">
                <a16:creationId xmlns:a16="http://schemas.microsoft.com/office/drawing/2014/main" id="{B4394CA5-A41D-473D-7730-4551727B6DF2}"/>
              </a:ext>
            </a:extLst>
          </p:cNvPr>
          <p:cNvSpPr>
            <a:spLocks noGrp="1"/>
          </p:cNvSpPr>
          <p:nvPr>
            <p:ph idx="1"/>
          </p:nvPr>
        </p:nvSpPr>
        <p:spPr/>
        <p:txBody>
          <a:bodyPr/>
          <a:lstStyle/>
          <a:p>
            <a:pPr marL="0" indent="0">
              <a:buNone/>
            </a:pPr>
            <a:r>
              <a:rPr lang="sv-SE" sz="2800" dirty="0">
                <a:solidFill>
                  <a:schemeClr val="tx1"/>
                </a:solidFill>
              </a:rPr>
              <a:t>Suntarbetslivs arbetsmiljöutbildning ger ökade förutsättningar för ett arbetsmiljöarbete i samverkan.</a:t>
            </a:r>
          </a:p>
        </p:txBody>
      </p:sp>
    </p:spTree>
    <p:extLst>
      <p:ext uri="{BB962C8B-B14F-4D97-AF65-F5344CB8AC3E}">
        <p14:creationId xmlns:p14="http://schemas.microsoft.com/office/powerpoint/2010/main" val="267136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3E036A-1BE6-1017-49CB-E98606E47A5E}"/>
              </a:ext>
            </a:extLst>
          </p:cNvPr>
          <p:cNvSpPr>
            <a:spLocks noGrp="1"/>
          </p:cNvSpPr>
          <p:nvPr>
            <p:ph type="title"/>
          </p:nvPr>
        </p:nvSpPr>
        <p:spPr/>
        <p:txBody>
          <a:bodyPr/>
          <a:lstStyle/>
          <a:p>
            <a:r>
              <a:rPr lang="sv-SE" dirty="0"/>
              <a:t>Chefer och skyddsombud tillsammans</a:t>
            </a:r>
          </a:p>
        </p:txBody>
      </p:sp>
      <p:sp>
        <p:nvSpPr>
          <p:cNvPr id="3" name="Platshållare för innehåll 2">
            <a:extLst>
              <a:ext uri="{FF2B5EF4-FFF2-40B4-BE49-F238E27FC236}">
                <a16:creationId xmlns:a16="http://schemas.microsoft.com/office/drawing/2014/main" id="{495C6C77-A07E-7187-E47D-118F229A115D}"/>
              </a:ext>
            </a:extLst>
          </p:cNvPr>
          <p:cNvSpPr>
            <a:spLocks noGrp="1"/>
          </p:cNvSpPr>
          <p:nvPr>
            <p:ph idx="1"/>
          </p:nvPr>
        </p:nvSpPr>
        <p:spPr/>
        <p:txBody>
          <a:bodyPr/>
          <a:lstStyle/>
          <a:p>
            <a:pPr marL="0" indent="0">
              <a:buNone/>
            </a:pPr>
            <a:r>
              <a:rPr lang="sv-SE" dirty="0"/>
              <a:t>Efter utbildningen kan de:</a:t>
            </a:r>
          </a:p>
          <a:p>
            <a:pPr lvl="0">
              <a:buFont typeface="Symbol" panose="05050102010706020507" pitchFamily="18" charset="2"/>
              <a:buChar char=""/>
            </a:pPr>
            <a:r>
              <a:rPr lang="sv-SE" dirty="0"/>
              <a:t>Ta sitt ansvar enligt arbetsmiljölagen.</a:t>
            </a:r>
          </a:p>
          <a:p>
            <a:pPr lvl="0">
              <a:buFont typeface="Symbol" panose="05050102010706020507" pitchFamily="18" charset="2"/>
              <a:buChar char=""/>
            </a:pPr>
            <a:r>
              <a:rPr lang="sv-SE" dirty="0"/>
              <a:t>Arbeta för en hälsofrämjande arbetsmiljö.</a:t>
            </a:r>
          </a:p>
          <a:p>
            <a:pPr lvl="0">
              <a:buFont typeface="Symbol" panose="05050102010706020507" pitchFamily="18" charset="2"/>
              <a:buChar char=""/>
            </a:pPr>
            <a:r>
              <a:rPr lang="sv-SE" dirty="0"/>
              <a:t>Integrera det systematiska arbetsmiljöarbetet i sitt dagliga arbete.</a:t>
            </a:r>
          </a:p>
          <a:p>
            <a:pPr lvl="0">
              <a:buFont typeface="Symbol" panose="05050102010706020507" pitchFamily="18" charset="2"/>
              <a:buChar char=""/>
            </a:pPr>
            <a:r>
              <a:rPr lang="sv-SE" dirty="0"/>
              <a:t>Förebygga och hantera risker på arbetsplatsen.</a:t>
            </a:r>
          </a:p>
          <a:p>
            <a:pPr lvl="0">
              <a:buFont typeface="Symbol" panose="05050102010706020507" pitchFamily="18" charset="2"/>
              <a:buChar char=""/>
            </a:pPr>
            <a:r>
              <a:rPr lang="sv-SE" dirty="0"/>
              <a:t>Förstå kopplingen mellan arbetsmiljö, verksamhetsutveckling och ekonomi.</a:t>
            </a:r>
          </a:p>
          <a:p>
            <a:pPr lvl="0">
              <a:buFont typeface="Symbol" panose="05050102010706020507" pitchFamily="18" charset="2"/>
              <a:buChar char=""/>
            </a:pPr>
            <a:r>
              <a:rPr lang="sv-SE" dirty="0"/>
              <a:t>Få chefer, skyddsombud och medarbetare att bli involverade och samverka i det dagliga arbetsmiljöarbetet.</a:t>
            </a:r>
          </a:p>
        </p:txBody>
      </p:sp>
    </p:spTree>
    <p:extLst>
      <p:ext uri="{BB962C8B-B14F-4D97-AF65-F5344CB8AC3E}">
        <p14:creationId xmlns:p14="http://schemas.microsoft.com/office/powerpoint/2010/main" val="336001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40B60A1-9B0D-F44C-7B18-B270BA7C674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dirty="0"/>
              <a:t>Film: Introduktion till utbildningen</a:t>
            </a:r>
          </a:p>
        </p:txBody>
      </p:sp>
      <p:pic>
        <p:nvPicPr>
          <p:cNvPr id="2" name="Onlinemedia 1" descr="Film som presenterar Suntarbetslivs arbetsmiljöutbildning.">
            <a:hlinkClick r:id="" action="ppaction://media"/>
            <a:extLst>
              <a:ext uri="{FF2B5EF4-FFF2-40B4-BE49-F238E27FC236}">
                <a16:creationId xmlns:a16="http://schemas.microsoft.com/office/drawing/2014/main" id="{23E26F30-BE51-1390-714B-849F6CFCEC65}"/>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0" y="15240"/>
            <a:ext cx="12192000" cy="6858000"/>
          </a:xfrm>
          <a:prstGeom prst="rect">
            <a:avLst/>
          </a:prstGeom>
        </p:spPr>
      </p:pic>
    </p:spTree>
    <p:extLst>
      <p:ext uri="{BB962C8B-B14F-4D97-AF65-F5344CB8AC3E}">
        <p14:creationId xmlns:p14="http://schemas.microsoft.com/office/powerpoint/2010/main" val="38313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BF48035-2B5D-11F6-0D3C-46ECB542D1C6}"/>
              </a:ext>
            </a:extLst>
          </p:cNvPr>
          <p:cNvSpPr>
            <a:spLocks noGrp="1"/>
          </p:cNvSpPr>
          <p:nvPr>
            <p:ph type="title"/>
          </p:nvPr>
        </p:nvSpPr>
        <p:spPr>
          <a:xfrm>
            <a:off x="838200" y="365125"/>
            <a:ext cx="10515600" cy="1325563"/>
          </a:xfrm>
        </p:spPr>
        <p:txBody>
          <a:bodyPr/>
          <a:lstStyle/>
          <a:p>
            <a:r>
              <a:rPr lang="sv-SE" dirty="0"/>
              <a:t>Ny version 2024</a:t>
            </a:r>
          </a:p>
        </p:txBody>
      </p:sp>
      <p:graphicFrame>
        <p:nvGraphicFramePr>
          <p:cNvPr id="6" name="Platshållare för innehåll 5" descr="Tabell som summerar förbättringarna i den nya versionen 2024. Det finns nytt och utökat innehåll, mer flexibelt och anpassningsbart, bättre stöd för utbildningsledare samt bättre upplevelse för deltagarna.">
            <a:extLst>
              <a:ext uri="{FF2B5EF4-FFF2-40B4-BE49-F238E27FC236}">
                <a16:creationId xmlns:a16="http://schemas.microsoft.com/office/drawing/2014/main" id="{5C22AC13-435F-F52B-A882-C1AD1869483E}"/>
              </a:ext>
            </a:extLst>
          </p:cNvPr>
          <p:cNvGraphicFramePr>
            <a:graphicFrameLocks noGrp="1"/>
          </p:cNvGraphicFramePr>
          <p:nvPr>
            <p:ph idx="1"/>
            <p:extLst>
              <p:ext uri="{D42A27DB-BD31-4B8C-83A1-F6EECF244321}">
                <p14:modId xmlns:p14="http://schemas.microsoft.com/office/powerpoint/2010/main" val="1550437059"/>
              </p:ext>
            </p:extLst>
          </p:nvPr>
        </p:nvGraphicFramePr>
        <p:xfrm>
          <a:off x="838200" y="138525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989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3AAA23-9BA8-06FA-159F-01845460A468}"/>
              </a:ext>
            </a:extLst>
          </p:cNvPr>
          <p:cNvSpPr>
            <a:spLocks noGrp="1"/>
          </p:cNvSpPr>
          <p:nvPr>
            <p:ph type="title"/>
          </p:nvPr>
        </p:nvSpPr>
        <p:spPr/>
        <p:txBody>
          <a:bodyPr/>
          <a:lstStyle/>
          <a:p>
            <a:r>
              <a:rPr lang="sv-SE" dirty="0"/>
              <a:t>Format</a:t>
            </a:r>
          </a:p>
        </p:txBody>
      </p:sp>
      <p:sp>
        <p:nvSpPr>
          <p:cNvPr id="3" name="Platshållare för innehåll 2">
            <a:extLst>
              <a:ext uri="{FF2B5EF4-FFF2-40B4-BE49-F238E27FC236}">
                <a16:creationId xmlns:a16="http://schemas.microsoft.com/office/drawing/2014/main" id="{20414282-3425-2E4F-665C-C43FCF82C855}"/>
              </a:ext>
            </a:extLst>
          </p:cNvPr>
          <p:cNvSpPr>
            <a:spLocks noGrp="1"/>
          </p:cNvSpPr>
          <p:nvPr>
            <p:ph idx="1"/>
          </p:nvPr>
        </p:nvSpPr>
        <p:spPr/>
        <p:txBody>
          <a:bodyPr/>
          <a:lstStyle/>
          <a:p>
            <a:r>
              <a:rPr lang="sv-SE" dirty="0"/>
              <a:t>Webbaserat utbildningsmaterial – alltid uppdaterat.</a:t>
            </a:r>
          </a:p>
          <a:p>
            <a:r>
              <a:rPr lang="sv-SE" dirty="0"/>
              <a:t>Kan användas vid både digitala och fysiska utbildningstillfällen.</a:t>
            </a:r>
          </a:p>
          <a:p>
            <a:r>
              <a:rPr lang="sv-SE" dirty="0"/>
              <a:t>Gruppmetodik – grundat på forskning.</a:t>
            </a:r>
          </a:p>
        </p:txBody>
      </p:sp>
    </p:spTree>
    <p:extLst>
      <p:ext uri="{BB962C8B-B14F-4D97-AF65-F5344CB8AC3E}">
        <p14:creationId xmlns:p14="http://schemas.microsoft.com/office/powerpoint/2010/main" val="2194443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43B9EC071935B4AAE40B27B136CCA8B" ma:contentTypeVersion="14" ma:contentTypeDescription="Skapa ett nytt dokument." ma:contentTypeScope="" ma:versionID="df739d205932f1e4d5a80cab5eecc8f3">
  <xsd:schema xmlns:xsd="http://www.w3.org/2001/XMLSchema" xmlns:xs="http://www.w3.org/2001/XMLSchema" xmlns:p="http://schemas.microsoft.com/office/2006/metadata/properties" xmlns:ns2="b3f12fb9-a19e-4799-94c1-5c0f0f07d292" xmlns:ns3="4b5411e0-fe2f-44d4-9d37-398923d5d5ac" targetNamespace="http://schemas.microsoft.com/office/2006/metadata/properties" ma:root="true" ma:fieldsID="9d27a52bb24b15e72666f10f77b998f9" ns2:_="" ns3:_="">
    <xsd:import namespace="b3f12fb9-a19e-4799-94c1-5c0f0f07d292"/>
    <xsd:import namespace="4b5411e0-fe2f-44d4-9d37-398923d5d5a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Beskrivning"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f12fb9-a19e-4799-94c1-5c0f0f07d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Beskrivning" ma:index="20" nillable="true" ma:displayName="Beskrivning" ma:format="Dropdown" ma:internalName="Beskrivning">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411e0-fe2f-44d4-9d37-398923d5d5a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13b8af3-a19c-4eda-99da-ce1e96e8ea98}" ma:internalName="TaxCatchAll" ma:showField="CatchAllData" ma:web="4b5411e0-fe2f-44d4-9d37-398923d5d5a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3f12fb9-a19e-4799-94c1-5c0f0f07d292">
      <Terms xmlns="http://schemas.microsoft.com/office/infopath/2007/PartnerControls"/>
    </lcf76f155ced4ddcb4097134ff3c332f>
    <TaxCatchAll xmlns="4b5411e0-fe2f-44d4-9d37-398923d5d5ac" xsi:nil="true"/>
    <Beskrivning xmlns="b3f12fb9-a19e-4799-94c1-5c0f0f07d2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305198-91C5-47AA-8B34-0F8328BAD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f12fb9-a19e-4799-94c1-5c0f0f07d292"/>
    <ds:schemaRef ds:uri="4b5411e0-fe2f-44d4-9d37-398923d5d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1F896F-F43B-42DB-A9E4-5D19DA6EF683}">
  <ds:schemaRefs>
    <ds:schemaRef ds:uri="http://schemas.microsoft.com/office/2006/documentManagement/types"/>
    <ds:schemaRef ds:uri="http://purl.org/dc/elements/1.1/"/>
    <ds:schemaRef ds:uri="4b5411e0-fe2f-44d4-9d37-398923d5d5ac"/>
    <ds:schemaRef ds:uri="http://purl.org/dc/dcmitype/"/>
    <ds:schemaRef ds:uri="http://purl.org/dc/terms/"/>
    <ds:schemaRef ds:uri="http://schemas.microsoft.com/office/2006/metadata/properties"/>
    <ds:schemaRef ds:uri="b3f12fb9-a19e-4799-94c1-5c0f0f07d292"/>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211D6E7-CEBC-41A0-8E15-6B1CEB7954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1990</Words>
  <Application>Microsoft Office PowerPoint</Application>
  <PresentationFormat>Bredbild</PresentationFormat>
  <Paragraphs>309</Paragraphs>
  <Slides>22</Slides>
  <Notes>19</Notes>
  <HiddenSlides>1</HiddenSlides>
  <MMClips>1</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22</vt:i4>
      </vt:variant>
    </vt:vector>
  </HeadingPairs>
  <TitlesOfParts>
    <vt:vector size="30" baseType="lpstr">
      <vt:lpstr>Aptos</vt:lpstr>
      <vt:lpstr>Aptos Display</vt:lpstr>
      <vt:lpstr>Arial</vt:lpstr>
      <vt:lpstr>Calibri</vt:lpstr>
      <vt:lpstr>Cambria</vt:lpstr>
      <vt:lpstr>proxima_nova_rg</vt:lpstr>
      <vt:lpstr>Symbol</vt:lpstr>
      <vt:lpstr>Office-tema</vt:lpstr>
      <vt:lpstr>Om förankringsunderlaget</vt:lpstr>
      <vt:lpstr>Suntarbetslivs arbetsmiljöutbildning</vt:lpstr>
      <vt:lpstr>Suntarbetsliv drivs gemensamt av de fackliga organisationerna och arbetsgivarorganisationerna SKR och Sobona.</vt:lpstr>
      <vt:lpstr>Om Suntarbetslivs arbetsmiljöutbildning</vt:lpstr>
      <vt:lpstr>Effektmål</vt:lpstr>
      <vt:lpstr>Chefer och skyddsombud tillsammans</vt:lpstr>
      <vt:lpstr>Film: Introduktion till utbildningen</vt:lpstr>
      <vt:lpstr>Ny version 2024</vt:lpstr>
      <vt:lpstr>Format</vt:lpstr>
      <vt:lpstr>Utbildningsledare</vt:lpstr>
      <vt:lpstr>Innehåll</vt:lpstr>
      <vt:lpstr>PowerPoint-presentation</vt:lpstr>
      <vt:lpstr>Stöd hela vägen</vt:lpstr>
      <vt:lpstr>Planera</vt:lpstr>
      <vt:lpstr>Genomför</vt:lpstr>
      <vt:lpstr>Genomför</vt:lpstr>
      <vt:lpstr>forts. Genomför</vt:lpstr>
      <vt:lpstr>Efter utbildningen </vt:lpstr>
      <vt:lpstr>Efter utbildningen</vt:lpstr>
      <vt:lpstr>Jämförelse/sammanfattning</vt:lpstr>
      <vt:lpstr>Dialogfrågor</vt:lpstr>
      <vt:lpstr>Nästa steg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2024-05-13T14:31:53Z</dcterms:created>
  <dcterms:modified xsi:type="dcterms:W3CDTF">2024-05-13T14:32:21Z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0x010100E43B9EC071935B4AAE40B27B136CCA8B</vt:lpwstr>
  </property>
</Properties>
</file>